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256" r:id="rId2"/>
    <p:sldId id="285" r:id="rId3"/>
    <p:sldId id="274" r:id="rId4"/>
    <p:sldId id="275" r:id="rId5"/>
    <p:sldId id="280" r:id="rId6"/>
    <p:sldId id="278" r:id="rId7"/>
    <p:sldId id="288" r:id="rId8"/>
    <p:sldId id="282" r:id="rId9"/>
    <p:sldId id="283" r:id="rId10"/>
    <p:sldId id="258" r:id="rId11"/>
    <p:sldId id="289" r:id="rId12"/>
    <p:sldId id="291" r:id="rId13"/>
    <p:sldId id="293" r:id="rId14"/>
    <p:sldId id="305" r:id="rId15"/>
    <p:sldId id="262" r:id="rId16"/>
    <p:sldId id="323" r:id="rId17"/>
    <p:sldId id="299" r:id="rId18"/>
    <p:sldId id="298" r:id="rId19"/>
    <p:sldId id="301" r:id="rId20"/>
    <p:sldId id="302" r:id="rId21"/>
    <p:sldId id="304" r:id="rId22"/>
    <p:sldId id="303" r:id="rId23"/>
    <p:sldId id="306" r:id="rId24"/>
    <p:sldId id="309" r:id="rId25"/>
    <p:sldId id="307" r:id="rId26"/>
    <p:sldId id="316" r:id="rId27"/>
    <p:sldId id="324" r:id="rId28"/>
    <p:sldId id="318" r:id="rId29"/>
    <p:sldId id="317" r:id="rId30"/>
    <p:sldId id="319" r:id="rId31"/>
    <p:sldId id="320" r:id="rId32"/>
    <p:sldId id="300" r:id="rId33"/>
    <p:sldId id="311" r:id="rId34"/>
    <p:sldId id="310" r:id="rId35"/>
    <p:sldId id="314" r:id="rId36"/>
    <p:sldId id="287" r:id="rId37"/>
    <p:sldId id="269" r:id="rId38"/>
    <p:sldId id="270" r:id="rId39"/>
    <p:sldId id="271" r:id="rId40"/>
    <p:sldId id="315" r:id="rId41"/>
    <p:sldId id="277" r:id="rId42"/>
    <p:sldId id="292" r:id="rId43"/>
    <p:sldId id="31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88" autoAdjust="0"/>
  </p:normalViewPr>
  <p:slideViewPr>
    <p:cSldViewPr snapToGrid="0" snapToObjects="1">
      <p:cViewPr varScale="1">
        <p:scale>
          <a:sx n="75" d="100"/>
          <a:sy n="75" d="100"/>
        </p:scale>
        <p:origin x="-3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EFB9A2-AC49-8349-9D0B-21C79B54FC93}" type="datetimeFigureOut">
              <a:rPr lang="en-US" smtClean="0"/>
              <a:t>5/12/15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22F4E3-1F0B-D84C-B123-128C427D3FC0}" type="slidenum">
              <a:rPr lang="en-US" smtClean="0"/>
              <a:t>‹#›</a:t>
            </a:fld>
            <a:endParaRPr lang="en-US"/>
          </a:p>
        </p:txBody>
      </p:sp>
    </p:spTree>
    <p:extLst>
      <p:ext uri="{BB962C8B-B14F-4D97-AF65-F5344CB8AC3E}">
        <p14:creationId xmlns:p14="http://schemas.microsoft.com/office/powerpoint/2010/main" val="3668557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77B67-C78A-BA4B-863C-53719A68E57C}" type="datetimeFigureOut">
              <a:rPr lang="en-US" smtClean="0"/>
              <a:t>5/12/15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80040-EC44-2442-85B5-2A7BB3BCB14B}" type="slidenum">
              <a:rPr lang="en-US" smtClean="0"/>
              <a:t>‹#›</a:t>
            </a:fld>
            <a:endParaRPr lang="en-US"/>
          </a:p>
        </p:txBody>
      </p:sp>
    </p:spTree>
    <p:extLst>
      <p:ext uri="{BB962C8B-B14F-4D97-AF65-F5344CB8AC3E}">
        <p14:creationId xmlns:p14="http://schemas.microsoft.com/office/powerpoint/2010/main" val="18277935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Interoperability is not dependent on common formats, common implementation decisions, or any</a:t>
            </a:r>
            <a:r>
              <a:rPr lang="en-US" baseline="0" dirty="0" smtClean="0"/>
              <a:t> other mandates we’ve stubbed our toes on in the past.</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a:t>
            </a:fld>
            <a:endParaRPr lang="en-US"/>
          </a:p>
        </p:txBody>
      </p:sp>
    </p:spTree>
    <p:extLst>
      <p:ext uri="{BB962C8B-B14F-4D97-AF65-F5344CB8AC3E}">
        <p14:creationId xmlns:p14="http://schemas.microsoft.com/office/powerpoint/2010/main" val="183930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human-friendly view, but the text-basis is not very helpful for machines.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12</a:t>
            </a:fld>
            <a:endParaRPr lang="en-US"/>
          </a:p>
        </p:txBody>
      </p:sp>
    </p:spTree>
    <p:extLst>
      <p:ext uri="{BB962C8B-B14F-4D97-AF65-F5344CB8AC3E}">
        <p14:creationId xmlns:p14="http://schemas.microsoft.com/office/powerpoint/2010/main" val="387726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machine-friendly</a:t>
            </a:r>
            <a:r>
              <a:rPr lang="en-US" baseline="0" dirty="0" smtClean="0"/>
              <a:t> view, all URIs except for </a:t>
            </a:r>
            <a:r>
              <a:rPr lang="en-US" baseline="0" smtClean="0"/>
              <a:t>the date.</a:t>
            </a:r>
            <a:endParaRPr lang="en-US"/>
          </a:p>
        </p:txBody>
      </p:sp>
      <p:sp>
        <p:nvSpPr>
          <p:cNvPr id="4" name="Slide Number Placeholder 3"/>
          <p:cNvSpPr>
            <a:spLocks noGrp="1"/>
          </p:cNvSpPr>
          <p:nvPr>
            <p:ph type="sldNum" sz="quarter" idx="10"/>
          </p:nvPr>
        </p:nvSpPr>
        <p:spPr/>
        <p:txBody>
          <a:bodyPr/>
          <a:lstStyle/>
          <a:p>
            <a:fld id="{8E380040-EC44-2442-85B5-2A7BB3BCB14B}" type="slidenum">
              <a:rPr lang="en-US" smtClean="0"/>
              <a:t>13</a:t>
            </a:fld>
            <a:endParaRPr lang="en-US"/>
          </a:p>
        </p:txBody>
      </p:sp>
    </p:spTree>
    <p:extLst>
      <p:ext uri="{BB962C8B-B14F-4D97-AF65-F5344CB8AC3E}">
        <p14:creationId xmlns:p14="http://schemas.microsoft.com/office/powerpoint/2010/main" val="200554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scariest and least well understood part of linked data. But it’s essential</a:t>
            </a:r>
            <a:r>
              <a:rPr lang="en-US" baseline="0" dirty="0" smtClean="0"/>
              <a:t> to understand and accommodate this view. It’s why the notion of a master record and de-duping is often beside the point.</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15</a:t>
            </a:fld>
            <a:endParaRPr lang="en-US"/>
          </a:p>
        </p:txBody>
      </p:sp>
    </p:spTree>
    <p:extLst>
      <p:ext uri="{BB962C8B-B14F-4D97-AF65-F5344CB8AC3E}">
        <p14:creationId xmlns:p14="http://schemas.microsoft.com/office/powerpoint/2010/main" val="328762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of Congress Linked</a:t>
            </a:r>
            <a:r>
              <a:rPr lang="en-US" baseline="0" dirty="0" smtClean="0"/>
              <a:t> data service, LC Name Authority File. This view is optimized for human readers, using text. At the end of the page you can see the list of other formats available by machine.</a:t>
            </a:r>
          </a:p>
          <a:p>
            <a:endParaRPr lang="en-US" baseline="0" dirty="0" smtClean="0"/>
          </a:p>
        </p:txBody>
      </p:sp>
      <p:sp>
        <p:nvSpPr>
          <p:cNvPr id="4" name="Slide Number Placeholder 3"/>
          <p:cNvSpPr>
            <a:spLocks noGrp="1"/>
          </p:cNvSpPr>
          <p:nvPr>
            <p:ph type="sldNum" sz="quarter" idx="10"/>
          </p:nvPr>
        </p:nvSpPr>
        <p:spPr/>
        <p:txBody>
          <a:bodyPr/>
          <a:lstStyle/>
          <a:p>
            <a:fld id="{8E380040-EC44-2442-85B5-2A7BB3BCB14B}" type="slidenum">
              <a:rPr lang="en-US" smtClean="0"/>
              <a:t>17</a:t>
            </a:fld>
            <a:endParaRPr lang="en-US"/>
          </a:p>
        </p:txBody>
      </p:sp>
    </p:spTree>
    <p:extLst>
      <p:ext uri="{BB962C8B-B14F-4D97-AF65-F5344CB8AC3E}">
        <p14:creationId xmlns:p14="http://schemas.microsoft.com/office/powerpoint/2010/main" val="327943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MADS/RDF machine-friendlier</a:t>
            </a:r>
            <a:r>
              <a:rPr lang="en-US" baseline="0" dirty="0" smtClean="0"/>
              <a:t> version of the previous human-friendly page. Note that the full name information and the date range correlate to the MARC authority heading, although the name and date information is separated (much as MARC already does with $d). Interestingly, the additional info with the red highlights is defined as FOAF Person information, which records the actually birthdate and death date as YYYYMMDD, just the way computers like it.  Note that her 239</a:t>
            </a:r>
            <a:r>
              <a:rPr lang="en-US" baseline="30000" dirty="0" smtClean="0"/>
              <a:t>th</a:t>
            </a:r>
            <a:r>
              <a:rPr lang="en-US" baseline="0" dirty="0" smtClean="0"/>
              <a:t> birthday is coming soon!</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18</a:t>
            </a:fld>
            <a:endParaRPr lang="en-US"/>
          </a:p>
        </p:txBody>
      </p:sp>
    </p:spTree>
    <p:extLst>
      <p:ext uri="{BB962C8B-B14F-4D97-AF65-F5344CB8AC3E}">
        <p14:creationId xmlns:p14="http://schemas.microsoft.com/office/powerpoint/2010/main" val="386087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Work record for Pride</a:t>
            </a:r>
            <a:r>
              <a:rPr lang="en-US" baseline="0" dirty="0" smtClean="0"/>
              <a:t> and Prejudice. Sorry it’s</a:t>
            </a:r>
            <a:r>
              <a:rPr lang="en-US" dirty="0" smtClean="0"/>
              <a:t> impossible to</a:t>
            </a:r>
            <a:r>
              <a:rPr lang="en-US" baseline="0" dirty="0" smtClean="0"/>
              <a:t> see well on a slide. But I wanted to show how much data there is, in order to look closely later to see who’s data is being used or re-used. Note especially that there seems to be very little </a:t>
            </a:r>
            <a:r>
              <a:rPr lang="en-US" baseline="0" dirty="0" err="1" smtClean="0"/>
              <a:t>BibFrame</a:t>
            </a:r>
            <a:r>
              <a:rPr lang="en-US" baseline="0" dirty="0" smtClean="0"/>
              <a:t> or RDA data being used. What does that suggest to you?</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19</a:t>
            </a:fld>
            <a:endParaRPr lang="en-US"/>
          </a:p>
        </p:txBody>
      </p:sp>
    </p:spTree>
    <p:extLst>
      <p:ext uri="{BB962C8B-B14F-4D97-AF65-F5344CB8AC3E}">
        <p14:creationId xmlns:p14="http://schemas.microsoft.com/office/powerpoint/2010/main" val="337367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portion of the data on the previous page. Still</a:t>
            </a:r>
            <a:r>
              <a:rPr lang="en-US" baseline="0" dirty="0" smtClean="0"/>
              <a:t> n</a:t>
            </a:r>
            <a:r>
              <a:rPr lang="en-US" dirty="0" smtClean="0"/>
              <a:t>ot easy to see, but the JA info</a:t>
            </a:r>
            <a:r>
              <a:rPr lang="en-US" baseline="0" dirty="0" smtClean="0"/>
              <a:t> under her schema creator ‘box’</a:t>
            </a:r>
            <a:r>
              <a:rPr lang="en-US" dirty="0" smtClean="0"/>
              <a:t> does</a:t>
            </a:r>
            <a:r>
              <a:rPr lang="en-US" baseline="0" dirty="0" smtClean="0"/>
              <a:t> not specifically identify her as an author—instead she is a ‘creator’ in </a:t>
            </a:r>
            <a:r>
              <a:rPr lang="en-US" baseline="0" dirty="0" err="1" smtClean="0"/>
              <a:t>schema.org</a:t>
            </a:r>
            <a:r>
              <a:rPr lang="en-US" baseline="0" dirty="0" smtClean="0"/>
              <a:t> terms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20</a:t>
            </a:fld>
            <a:endParaRPr lang="en-US"/>
          </a:p>
        </p:txBody>
      </p:sp>
    </p:spTree>
    <p:extLst>
      <p:ext uri="{BB962C8B-B14F-4D97-AF65-F5344CB8AC3E}">
        <p14:creationId xmlns:p14="http://schemas.microsoft.com/office/powerpoint/2010/main" val="132078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showing the </a:t>
            </a:r>
            <a:r>
              <a:rPr lang="en-US" dirty="0" err="1" smtClean="0"/>
              <a:t>Microdata</a:t>
            </a:r>
            <a:r>
              <a:rPr lang="en-US" dirty="0" smtClean="0"/>
              <a:t> serialization for a </a:t>
            </a:r>
            <a:r>
              <a:rPr lang="en-US" dirty="0" err="1" smtClean="0"/>
              <a:t>schema.org</a:t>
            </a:r>
            <a:r>
              <a:rPr lang="en-US" dirty="0" smtClean="0"/>
              <a:t> person description. Note that for the most part,</a:t>
            </a:r>
            <a:r>
              <a:rPr lang="en-US" baseline="0" dirty="0" smtClean="0"/>
              <a:t> </a:t>
            </a:r>
            <a:r>
              <a:rPr lang="en-US" baseline="0" dirty="0" err="1" smtClean="0"/>
              <a:t>schema.org</a:t>
            </a:r>
            <a:r>
              <a:rPr lang="en-US" baseline="0" dirty="0" smtClean="0"/>
              <a:t> info is expected to be embedded in the resource to aid the search engines as they seek to discover resources on the web. This has important implications for maintenance of the data.</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21</a:t>
            </a:fld>
            <a:endParaRPr lang="en-US"/>
          </a:p>
        </p:txBody>
      </p:sp>
    </p:spTree>
    <p:extLst>
      <p:ext uri="{BB962C8B-B14F-4D97-AF65-F5344CB8AC3E}">
        <p14:creationId xmlns:p14="http://schemas.microsoft.com/office/powerpoint/2010/main" val="192746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view is of a map of the area in England that includes Bath, with</a:t>
            </a:r>
            <a:r>
              <a:rPr lang="en-US" baseline="0" dirty="0" smtClean="0"/>
              <a:t> the selected metadata about Bath in the white box.</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22</a:t>
            </a:fld>
            <a:endParaRPr lang="en-US"/>
          </a:p>
        </p:txBody>
      </p:sp>
    </p:spTree>
    <p:extLst>
      <p:ext uri="{BB962C8B-B14F-4D97-AF65-F5344CB8AC3E}">
        <p14:creationId xmlns:p14="http://schemas.microsoft.com/office/powerpoint/2010/main" val="1108859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larger view of that white box,</a:t>
            </a:r>
            <a:r>
              <a:rPr lang="en-US" baseline="0" dirty="0" smtClean="0"/>
              <a:t> called a m</a:t>
            </a:r>
            <a:r>
              <a:rPr lang="en-US" dirty="0" smtClean="0"/>
              <a:t>ap key by </a:t>
            </a:r>
            <a:r>
              <a:rPr lang="en-US" dirty="0" err="1" smtClean="0"/>
              <a:t>Geonames</a:t>
            </a:r>
            <a:r>
              <a:rPr lang="en-US" dirty="0" smtClean="0"/>
              <a:t>. Links and icons point out to other data or representations.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23</a:t>
            </a:fld>
            <a:endParaRPr lang="en-US"/>
          </a:p>
        </p:txBody>
      </p:sp>
    </p:spTree>
    <p:extLst>
      <p:ext uri="{BB962C8B-B14F-4D97-AF65-F5344CB8AC3E}">
        <p14:creationId xmlns:p14="http://schemas.microsoft.com/office/powerpoint/2010/main" val="18787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Rick Anderson is Associate Dean for Scholarly Resources &amp; Collections at the University of Utah.</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a:t>
            </a:fld>
            <a:endParaRPr lang="en-US"/>
          </a:p>
        </p:txBody>
      </p:sp>
    </p:spTree>
    <p:extLst>
      <p:ext uri="{BB962C8B-B14F-4D97-AF65-F5344CB8AC3E}">
        <p14:creationId xmlns:p14="http://schemas.microsoft.com/office/powerpoint/2010/main" val="222498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of the coded detail from </a:t>
            </a:r>
            <a:r>
              <a:rPr lang="en-US" dirty="0" err="1" smtClean="0"/>
              <a:t>Geonames</a:t>
            </a:r>
            <a:r>
              <a:rPr lang="en-US" dirty="0" smtClean="0"/>
              <a:t>,</a:t>
            </a:r>
            <a:r>
              <a:rPr lang="en-US" baseline="0" dirty="0" smtClean="0"/>
              <a:t> </a:t>
            </a:r>
            <a:r>
              <a:rPr lang="en-US" dirty="0" smtClean="0"/>
              <a:t>showing alternate</a:t>
            </a:r>
            <a:r>
              <a:rPr lang="en-US" baseline="0" dirty="0" smtClean="0"/>
              <a:t> names in the data and the language source for each alternate. A local ‘</a:t>
            </a:r>
            <a:r>
              <a:rPr lang="en-US" baseline="0" dirty="0" err="1" smtClean="0"/>
              <a:t>gn</a:t>
            </a:r>
            <a:r>
              <a:rPr lang="en-US" baseline="0" dirty="0" smtClean="0"/>
              <a:t>’ namespace is used for the data.</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24</a:t>
            </a:fld>
            <a:endParaRPr lang="en-US"/>
          </a:p>
        </p:txBody>
      </p:sp>
    </p:spTree>
    <p:extLst>
      <p:ext uri="{BB962C8B-B14F-4D97-AF65-F5344CB8AC3E}">
        <p14:creationId xmlns:p14="http://schemas.microsoft.com/office/powerpoint/2010/main" val="2211260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a:t>
            </a:r>
            <a:r>
              <a:rPr lang="en-US" dirty="0" err="1" smtClean="0"/>
              <a:t>gn</a:t>
            </a:r>
            <a:r>
              <a:rPr lang="en-US" dirty="0" smtClean="0"/>
              <a:t>’ local set, including features, types of features,</a:t>
            </a:r>
            <a:r>
              <a:rPr lang="en-US" baseline="0" dirty="0" smtClean="0"/>
              <a:t> </a:t>
            </a:r>
            <a:r>
              <a:rPr lang="en-US" baseline="0" dirty="0" err="1" smtClean="0"/>
              <a:t>countryCodes</a:t>
            </a:r>
            <a:r>
              <a:rPr lang="en-US" baseline="0" dirty="0" smtClean="0"/>
              <a:t> (probably based on ISO codes). But the </a:t>
            </a:r>
            <a:r>
              <a:rPr lang="en-US" baseline="0" dirty="0" err="1" smtClean="0"/>
              <a:t>lat</a:t>
            </a:r>
            <a:r>
              <a:rPr lang="en-US" baseline="0" dirty="0" smtClean="0"/>
              <a:t>/long info uses a different namespace specifically for that data. The red arrows point out links to </a:t>
            </a:r>
            <a:r>
              <a:rPr lang="en-US" baseline="0" dirty="0" err="1" smtClean="0"/>
              <a:t>wikipedia</a:t>
            </a:r>
            <a:r>
              <a:rPr lang="en-US" baseline="0" dirty="0" smtClean="0"/>
              <a:t> and </a:t>
            </a:r>
            <a:r>
              <a:rPr lang="en-US" baseline="0" dirty="0" err="1" smtClean="0"/>
              <a:t>dbpedia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25</a:t>
            </a:fld>
            <a:endParaRPr lang="en-US"/>
          </a:p>
        </p:txBody>
      </p:sp>
    </p:spTree>
    <p:extLst>
      <p:ext uri="{BB962C8B-B14F-4D97-AF65-F5344CB8AC3E}">
        <p14:creationId xmlns:p14="http://schemas.microsoft.com/office/powerpoint/2010/main" val="421362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Ground-breaking sessions with great feedback,</a:t>
            </a:r>
            <a:r>
              <a:rPr lang="en-US" baseline="0" dirty="0" smtClean="0"/>
              <a:t> see: http://</a:t>
            </a:r>
            <a:r>
              <a:rPr lang="en-US" baseline="0" dirty="0" err="1" smtClean="0"/>
              <a:t>www.rda-jsc.org</a:t>
            </a:r>
            <a:r>
              <a:rPr lang="en-US" baseline="0" dirty="0" smtClean="0"/>
              <a:t>/Jane-</a:t>
            </a:r>
            <a:r>
              <a:rPr lang="en-US" baseline="0" dirty="0" err="1" smtClean="0"/>
              <a:t>athon.html</a:t>
            </a:r>
            <a:r>
              <a:rPr lang="en-US" baseline="0" dirty="0" smtClean="0"/>
              <a:t> for a report and more links. The session was designed to test RDA usefulness in a linked data context, proved that both RDA and RIMMF have what it takes. Some comments included: </a:t>
            </a:r>
            <a:r>
              <a:rPr lang="en-US" dirty="0" smtClean="0"/>
              <a:t>"Awesome!"; "Like trying to think about time travel"; "We'll need to talk more about relationships and where they belong"; "Cool and fun and nice”.</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27</a:t>
            </a:fld>
            <a:endParaRPr lang="en-US"/>
          </a:p>
        </p:txBody>
      </p:sp>
    </p:spTree>
    <p:extLst>
      <p:ext uri="{BB962C8B-B14F-4D97-AF65-F5344CB8AC3E}">
        <p14:creationId xmlns:p14="http://schemas.microsoft.com/office/powerpoint/2010/main" val="173467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 shot from RIMMF (RDA in Many Metadata Formats) for the movie ‘Clueless’. This view is called an ‘R-Tree’ and is intended to show the structure of a specific resource. Each of the numbers in the middle column is an identifier for a RIMMF description. The parts of the description are based on FRBR packages: Work, Expression, Manifestation (RIMMF doesn’t handle Items at this time)</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28</a:t>
            </a:fld>
            <a:endParaRPr lang="en-US"/>
          </a:p>
        </p:txBody>
      </p:sp>
    </p:spTree>
    <p:extLst>
      <p:ext uri="{BB962C8B-B14F-4D97-AF65-F5344CB8AC3E}">
        <p14:creationId xmlns:p14="http://schemas.microsoft.com/office/powerpoint/2010/main" val="1219892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work record for the resource. Note the ‘W’ at the top, and the top level ‘Work’ label</a:t>
            </a:r>
            <a:r>
              <a:rPr lang="en-US" baseline="0" dirty="0" smtClean="0"/>
              <a:t> on the record template. Jane Austen comes in because ‘Clueless’ was adapted from Jane Austen’s ‘Emma’. The RDA Toolkit reference links are in the third column—subscribers can go directly to the applicable instruction.</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29</a:t>
            </a:fld>
            <a:endParaRPr lang="en-US"/>
          </a:p>
        </p:txBody>
      </p:sp>
    </p:spTree>
    <p:extLst>
      <p:ext uri="{BB962C8B-B14F-4D97-AF65-F5344CB8AC3E}">
        <p14:creationId xmlns:p14="http://schemas.microsoft.com/office/powerpoint/2010/main" val="188173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manifestation record, with detailed carrier information for the DVD</a:t>
            </a:r>
            <a:r>
              <a:rPr lang="en-US" baseline="0" dirty="0" smtClean="0"/>
              <a:t> version used for the description.</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30</a:t>
            </a:fld>
            <a:endParaRPr lang="en-US"/>
          </a:p>
        </p:txBody>
      </p:sp>
    </p:spTree>
    <p:extLst>
      <p:ext uri="{BB962C8B-B14F-4D97-AF65-F5344CB8AC3E}">
        <p14:creationId xmlns:p14="http://schemas.microsoft.com/office/powerpoint/2010/main" val="297031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Expression record, showing links</a:t>
            </a:r>
            <a:r>
              <a:rPr lang="en-US" baseline="0" dirty="0" smtClean="0"/>
              <a:t> to work and manifestation and buttons for the work and the R-tree. Here is where the actors are listed (with RIMMF IDs)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31</a:t>
            </a:fld>
            <a:endParaRPr lang="en-US"/>
          </a:p>
        </p:txBody>
      </p:sp>
    </p:spTree>
    <p:extLst>
      <p:ext uri="{BB962C8B-B14F-4D97-AF65-F5344CB8AC3E}">
        <p14:creationId xmlns:p14="http://schemas.microsoft.com/office/powerpoint/2010/main" val="3426863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RIMMF person description for Jane Austen, including birth and death dates and information on where she lived and died. Also are gathered other people associated with her via her works including another derivative work: “Sense and sensibility and sea monsters”. Also see bio information which describes her relationship with Bath.</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32</a:t>
            </a:fld>
            <a:endParaRPr lang="en-US"/>
          </a:p>
        </p:txBody>
      </p:sp>
    </p:spTree>
    <p:extLst>
      <p:ext uri="{BB962C8B-B14F-4D97-AF65-F5344CB8AC3E}">
        <p14:creationId xmlns:p14="http://schemas.microsoft.com/office/powerpoint/2010/main" val="1706794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 RIMMF get the structural</a:t>
            </a:r>
            <a:r>
              <a:rPr lang="en-US" baseline="0" dirty="0" smtClean="0"/>
              <a:t> data it uses to build data within the application?  Here’s the RDA Registry, which manages and maintains the element sets and value vocabularies behind RIMMF (and RDA in general).  This index shows the property “</a:t>
            </a:r>
            <a:r>
              <a:rPr lang="en-US" baseline="0" dirty="0" err="1" smtClean="0"/>
              <a:t>isAuthorOf</a:t>
            </a:r>
            <a:r>
              <a:rPr lang="en-US" baseline="0" dirty="0" smtClean="0"/>
              <a:t>” used to link Jane to her novels and other works. This display (fairly human friendly) shows the element relationships with more general elements as well as the unconstrained version that allows use of RDA without FRBR. These explicit relationships effectively support semantic mapping. Note the download formats on the upper right for applications and other technical users.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33</a:t>
            </a:fld>
            <a:endParaRPr lang="en-US"/>
          </a:p>
        </p:txBody>
      </p:sp>
    </p:spTree>
    <p:extLst>
      <p:ext uri="{BB962C8B-B14F-4D97-AF65-F5344CB8AC3E}">
        <p14:creationId xmlns:p14="http://schemas.microsoft.com/office/powerpoint/2010/main" val="649799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directionality and that this relates author</a:t>
            </a:r>
            <a:r>
              <a:rPr lang="en-US" baseline="0" dirty="0" smtClean="0"/>
              <a:t> to work; work to author would be under </a:t>
            </a:r>
            <a:r>
              <a:rPr lang="en-US" baseline="0" dirty="0" err="1" smtClean="0"/>
              <a:t>hasAuthor</a:t>
            </a:r>
            <a:r>
              <a:rPr lang="en-US" baseline="0" dirty="0" smtClean="0"/>
              <a:t>.  Note differences in definition from toolkit—the Registry definition uses ‘Relates’ to show that this property is used as a Predicate.</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34</a:t>
            </a:fld>
            <a:endParaRPr lang="en-US"/>
          </a:p>
        </p:txBody>
      </p:sp>
    </p:spTree>
    <p:extLst>
      <p:ext uri="{BB962C8B-B14F-4D97-AF65-F5344CB8AC3E}">
        <p14:creationId xmlns:p14="http://schemas.microsoft.com/office/powerpoint/2010/main" val="267559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of value must take account of the age of the patron—younger</a:t>
            </a:r>
            <a:r>
              <a:rPr lang="en-US" baseline="0" dirty="0" smtClean="0"/>
              <a:t> ones tend not to be willing to learn about traditional practices and methods. The catalog is a great mystery to many of them.</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4</a:t>
            </a:fld>
            <a:endParaRPr lang="en-US"/>
          </a:p>
        </p:txBody>
      </p:sp>
    </p:spTree>
    <p:extLst>
      <p:ext uri="{BB962C8B-B14F-4D97-AF65-F5344CB8AC3E}">
        <p14:creationId xmlns:p14="http://schemas.microsoft.com/office/powerpoint/2010/main" val="2305449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simple view</a:t>
            </a:r>
            <a:r>
              <a:rPr lang="en-US" baseline="0" dirty="0" smtClean="0"/>
              <a:t> of the Expression level data shown in RIMMF on a prior slide, as it appears in the Triple Store (essentially a repository) set up for the Jane-</a:t>
            </a:r>
            <a:r>
              <a:rPr lang="en-US" baseline="0" dirty="0" err="1" smtClean="0"/>
              <a:t>athon</a:t>
            </a:r>
            <a:r>
              <a:rPr lang="en-US" baseline="0" dirty="0" smtClean="0"/>
              <a:t>. The first table includes statements with the Expression ID as the subject—the two columns in the table show the predicate and object for those </a:t>
            </a:r>
            <a:r>
              <a:rPr lang="en-US" dirty="0" smtClean="0"/>
              <a:t>Not intended for a user display</a:t>
            </a:r>
            <a:r>
              <a:rPr lang="en-US" baseline="0" dirty="0" smtClean="0"/>
              <a:t> (unless the user is a tech savvy cataloger!)</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35</a:t>
            </a:fld>
            <a:endParaRPr lang="en-US"/>
          </a:p>
        </p:txBody>
      </p:sp>
    </p:spTree>
    <p:extLst>
      <p:ext uri="{BB962C8B-B14F-4D97-AF65-F5344CB8AC3E}">
        <p14:creationId xmlns:p14="http://schemas.microsoft.com/office/powerpoint/2010/main" val="2105032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graphic illustration about how Semantic Mapping works. You’re seeing elements from several bibliographic schemas: </a:t>
            </a:r>
            <a:r>
              <a:rPr lang="en-US" dirty="0" smtClean="0"/>
              <a:t>Lavender group in upper right is</a:t>
            </a:r>
            <a:r>
              <a:rPr lang="en-US" baseline="0" dirty="0" smtClean="0"/>
              <a:t> Dublin Core; Peach groups are RDA, some constrained (e, m) some unconstrained (u); Darker tan on bottom level and middle: a variety of schemas: BIBO,  </a:t>
            </a:r>
            <a:r>
              <a:rPr lang="en-US" baseline="0" dirty="0" err="1" smtClean="0"/>
              <a:t>UniMARC</a:t>
            </a:r>
            <a:r>
              <a:rPr lang="en-US" baseline="0" dirty="0" smtClean="0"/>
              <a:t>, MARC 21.</a:t>
            </a:r>
          </a:p>
          <a:p>
            <a:endParaRPr lang="en-US" baseline="0" dirty="0" smtClean="0"/>
          </a:p>
          <a:p>
            <a:r>
              <a:rPr lang="en-US" baseline="0" dirty="0" smtClean="0"/>
              <a:t>The dotted lines indicate mapping relationships that could be made but are not yet formally available. The </a:t>
            </a:r>
            <a:r>
              <a:rPr lang="en-US" baseline="0" dirty="0" err="1" smtClean="0"/>
              <a:t>undotted</a:t>
            </a:r>
            <a:r>
              <a:rPr lang="en-US" baseline="0" dirty="0" smtClean="0"/>
              <a:t> lines indicate existing mapping relationships.</a:t>
            </a:r>
            <a:endParaRPr lang="en-US" dirty="0"/>
          </a:p>
        </p:txBody>
      </p:sp>
      <p:sp>
        <p:nvSpPr>
          <p:cNvPr id="4" name="Slide Number Placeholder 3"/>
          <p:cNvSpPr>
            <a:spLocks noGrp="1"/>
          </p:cNvSpPr>
          <p:nvPr>
            <p:ph type="sldNum" sz="quarter" idx="10"/>
          </p:nvPr>
        </p:nvSpPr>
        <p:spPr/>
        <p:txBody>
          <a:bodyPr/>
          <a:lstStyle/>
          <a:p>
            <a:fld id="{5734DF3C-1AB6-844F-A4E0-1EB5E05A178F}" type="slidenum">
              <a:rPr lang="en-US" smtClean="0"/>
              <a:t>37</a:t>
            </a:fld>
            <a:endParaRPr lang="en-US"/>
          </a:p>
        </p:txBody>
      </p:sp>
    </p:spTree>
    <p:extLst>
      <p:ext uri="{BB962C8B-B14F-4D97-AF65-F5344CB8AC3E}">
        <p14:creationId xmlns:p14="http://schemas.microsoft.com/office/powerpoint/2010/main" val="3305209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a:t>
            </a:r>
            <a:r>
              <a:rPr lang="en-US" baseline="0" dirty="0" smtClean="0"/>
              <a:t> administrators are reading (?) but too often denying the many studies that indicate that users are NOT USING CATALOGS, in any form (including mobile-enabled ones). The very real costs of retraining and trying to enable the newer ways of providing data outside the silo can’t be compared effectively with doing things the same old way—the path of ‘no change’ is not viable.</a:t>
            </a:r>
          </a:p>
        </p:txBody>
      </p:sp>
      <p:sp>
        <p:nvSpPr>
          <p:cNvPr id="4" name="Slide Number Placeholder 3"/>
          <p:cNvSpPr>
            <a:spLocks noGrp="1"/>
          </p:cNvSpPr>
          <p:nvPr>
            <p:ph type="sldNum" sz="quarter" idx="10"/>
          </p:nvPr>
        </p:nvSpPr>
        <p:spPr/>
        <p:txBody>
          <a:bodyPr/>
          <a:lstStyle/>
          <a:p>
            <a:fld id="{EB96E8AF-0ACD-324F-B7C5-5901F1BAD212}" type="slidenum">
              <a:rPr lang="en-US" smtClean="0"/>
              <a:pPr/>
              <a:t>38</a:t>
            </a:fld>
            <a:endParaRPr lang="en-US"/>
          </a:p>
        </p:txBody>
      </p:sp>
    </p:spTree>
    <p:extLst>
      <p:ext uri="{BB962C8B-B14F-4D97-AF65-F5344CB8AC3E}">
        <p14:creationId xmlns:p14="http://schemas.microsoft.com/office/powerpoint/2010/main" val="1293752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one ‘solution’</a:t>
            </a:r>
            <a:r>
              <a:rPr lang="en-US" baseline="0" dirty="0" smtClean="0"/>
              <a:t> is not more expensive—the standards themselves are generally available for free (except the RDA Toolkit, at present). There are still questions about how to support innovation, tool development and deployment, as well as sharing. </a:t>
            </a:r>
            <a:endParaRPr lang="en-US" dirty="0"/>
          </a:p>
        </p:txBody>
      </p:sp>
      <p:sp>
        <p:nvSpPr>
          <p:cNvPr id="4" name="Slide Number Placeholder 3"/>
          <p:cNvSpPr>
            <a:spLocks noGrp="1"/>
          </p:cNvSpPr>
          <p:nvPr>
            <p:ph type="sldNum" sz="quarter" idx="10"/>
          </p:nvPr>
        </p:nvSpPr>
        <p:spPr/>
        <p:txBody>
          <a:bodyPr/>
          <a:lstStyle/>
          <a:p>
            <a:fld id="{5734DF3C-1AB6-844F-A4E0-1EB5E05A178F}" type="slidenum">
              <a:rPr lang="en-US" smtClean="0"/>
              <a:t>39</a:t>
            </a:fld>
            <a:endParaRPr lang="en-US"/>
          </a:p>
        </p:txBody>
      </p:sp>
    </p:spTree>
    <p:extLst>
      <p:ext uri="{BB962C8B-B14F-4D97-AF65-F5344CB8AC3E}">
        <p14:creationId xmlns:p14="http://schemas.microsoft.com/office/powerpoint/2010/main" val="1166121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last bullet, a caveat against decisions made at the upper administrative levels without the possibility of buy in or consensus from others.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40</a:t>
            </a:fld>
            <a:endParaRPr lang="en-US"/>
          </a:p>
        </p:txBody>
      </p:sp>
    </p:spTree>
    <p:extLst>
      <p:ext uri="{BB962C8B-B14F-4D97-AF65-F5344CB8AC3E}">
        <p14:creationId xmlns:p14="http://schemas.microsoft.com/office/powerpoint/2010/main" val="2755930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Eric Hellman is the founder and president of </a:t>
            </a:r>
            <a:r>
              <a:rPr lang="en-US" sz="1200" baseline="0" dirty="0" err="1" smtClean="0"/>
              <a:t>Gluejar</a:t>
            </a:r>
            <a:r>
              <a:rPr lang="en-US" sz="1200" baseline="0" dirty="0" smtClean="0"/>
              <a:t>, a company </a:t>
            </a:r>
            <a:r>
              <a:rPr lang="en-US" sz="1200" dirty="0" smtClean="0"/>
              <a:t>dedicated to helping authors and publishers sustainably release free </a:t>
            </a:r>
            <a:r>
              <a:rPr lang="en-US" sz="1200" dirty="0" err="1" smtClean="0"/>
              <a:t>ebooks</a:t>
            </a:r>
            <a:r>
              <a:rPr lang="en-US" sz="1200" dirty="0" smtClean="0"/>
              <a:t> under Creative Commons licenses. </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41</a:t>
            </a:fld>
            <a:endParaRPr lang="en-US"/>
          </a:p>
        </p:txBody>
      </p:sp>
    </p:spTree>
    <p:extLst>
      <p:ext uri="{BB962C8B-B14F-4D97-AF65-F5344CB8AC3E}">
        <p14:creationId xmlns:p14="http://schemas.microsoft.com/office/powerpoint/2010/main" val="308198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r>
              <a:rPr lang="en-US" sz="1200" baseline="0" dirty="0" smtClean="0"/>
              <a:t>Karen Coyle is an independent consultant and librarian who writes about libraries and metadata, and works in the area of new standards in the Semantic Web world. One of her  publications </a:t>
            </a:r>
            <a:r>
              <a:rPr lang="en-US" sz="1200" i="1" dirty="0" smtClean="0"/>
              <a:t>"Understanding the Semantic Web”  won the ALCTS Outstanding Publication Award.</a:t>
            </a:r>
            <a:r>
              <a:rPr lang="en-US" sz="1200" i="1" baseline="0" dirty="0" smtClean="0"/>
              <a:t> I mention that because it’s a terrific introduction to the ideas I’ll be discussing with you today</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5</a:t>
            </a:fld>
            <a:endParaRPr lang="en-US"/>
          </a:p>
        </p:txBody>
      </p:sp>
    </p:spTree>
    <p:extLst>
      <p:ext uri="{BB962C8B-B14F-4D97-AF65-F5344CB8AC3E}">
        <p14:creationId xmlns:p14="http://schemas.microsoft.com/office/powerpoint/2010/main" val="252039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tightly held beliefs are tremendous barriers to understanding where we need to go to accommodate (and celebrate) the opportunities we see before us.</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6</a:t>
            </a:fld>
            <a:endParaRPr lang="en-US"/>
          </a:p>
        </p:txBody>
      </p:sp>
    </p:spTree>
    <p:extLst>
      <p:ext uri="{BB962C8B-B14F-4D97-AF65-F5344CB8AC3E}">
        <p14:creationId xmlns:p14="http://schemas.microsoft.com/office/powerpoint/2010/main" val="87532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XML has its uses, and will continue to be useful in a number of ways. But it does not support linked data very well, and we can’t use it as the sole basis for moving forward.</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8</a:t>
            </a:fld>
            <a:endParaRPr lang="en-US"/>
          </a:p>
        </p:txBody>
      </p:sp>
    </p:spTree>
    <p:extLst>
      <p:ext uri="{BB962C8B-B14F-4D97-AF65-F5344CB8AC3E}">
        <p14:creationId xmlns:p14="http://schemas.microsoft.com/office/powerpoint/2010/main" val="99079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RDF is the language of the Web—it</a:t>
            </a:r>
            <a:r>
              <a:rPr lang="en-US" baseline="0" dirty="0" smtClean="0"/>
              <a:t> requires very different ways of thinking for us to manage.</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9</a:t>
            </a:fld>
            <a:endParaRPr lang="en-US"/>
          </a:p>
        </p:txBody>
      </p:sp>
    </p:spTree>
    <p:extLst>
      <p:ext uri="{BB962C8B-B14F-4D97-AF65-F5344CB8AC3E}">
        <p14:creationId xmlns:p14="http://schemas.microsoft.com/office/powerpoint/2010/main" val="308609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five ‘stars’ were</a:t>
            </a:r>
            <a:r>
              <a:rPr lang="en-US" baseline="0" dirty="0" smtClean="0"/>
              <a:t> developed by Tim Berners-Lee to describe his vision for a web of data.</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10</a:t>
            </a:fld>
            <a:endParaRPr lang="en-US"/>
          </a:p>
        </p:txBody>
      </p:sp>
    </p:spTree>
    <p:extLst>
      <p:ext uri="{BB962C8B-B14F-4D97-AF65-F5344CB8AC3E}">
        <p14:creationId xmlns:p14="http://schemas.microsoft.com/office/powerpoint/2010/main" val="99729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fuller</a:t>
            </a:r>
            <a:r>
              <a:rPr lang="en-US" baseline="0" dirty="0" smtClean="0"/>
              <a:t> explanation of five star linked data (more than can be fit on a coffee cup</a:t>
            </a:r>
            <a:endParaRPr lang="en-US" dirty="0"/>
          </a:p>
        </p:txBody>
      </p:sp>
      <p:sp>
        <p:nvSpPr>
          <p:cNvPr id="4" name="Slide Number Placeholder 3"/>
          <p:cNvSpPr>
            <a:spLocks noGrp="1"/>
          </p:cNvSpPr>
          <p:nvPr>
            <p:ph type="sldNum" sz="quarter" idx="10"/>
          </p:nvPr>
        </p:nvSpPr>
        <p:spPr/>
        <p:txBody>
          <a:bodyPr/>
          <a:lstStyle/>
          <a:p>
            <a:fld id="{8E380040-EC44-2442-85B5-2A7BB3BCB14B}" type="slidenum">
              <a:rPr lang="en-US" smtClean="0"/>
              <a:t>11</a:t>
            </a:fld>
            <a:endParaRPr lang="en-US"/>
          </a:p>
        </p:txBody>
      </p:sp>
    </p:spTree>
    <p:extLst>
      <p:ext uri="{BB962C8B-B14F-4D97-AF65-F5344CB8AC3E}">
        <p14:creationId xmlns:p14="http://schemas.microsoft.com/office/powerpoint/2010/main" val="288961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r>
              <a:rPr lang="en-US" smtClean="0"/>
              <a:t>12/3/14</a:t>
            </a:r>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r>
              <a:rPr lang="en-US" smtClean="0"/>
              <a:t>CEAL, Chicago (Mar. 2015)</a:t>
            </a:r>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12/3/14</a:t>
            </a:r>
            <a:endParaRPr lang="en-US"/>
          </a:p>
        </p:txBody>
      </p:sp>
      <p:sp>
        <p:nvSpPr>
          <p:cNvPr id="6" name="Footer Placeholder 5"/>
          <p:cNvSpPr>
            <a:spLocks noGrp="1"/>
          </p:cNvSpPr>
          <p:nvPr>
            <p:ph type="ftr" sz="quarter" idx="11"/>
          </p:nvPr>
        </p:nvSpPr>
        <p:spPr/>
        <p:txBody>
          <a:bodyPr/>
          <a:lstStyle/>
          <a:p>
            <a:r>
              <a:rPr lang="en-US" smtClean="0"/>
              <a:t>CEAL, Chicago (Mar. 2015)</a:t>
            </a:r>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12/3/14</a:t>
            </a:r>
            <a:endParaRPr lang="en-US"/>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12/3/14</a:t>
            </a:r>
            <a:endParaRPr lang="en-US"/>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r>
              <a:rPr lang="en-US" smtClean="0"/>
              <a:t>12/3/14</a:t>
            </a:r>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r>
              <a:rPr lang="en-US" smtClean="0"/>
              <a:t>CEAL, Chicago (Mar. 2015)</a:t>
            </a:r>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12/3/14</a:t>
            </a:r>
            <a:endParaRPr lang="en-US"/>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r>
              <a:rPr lang="en-US" smtClean="0"/>
              <a:t>12/3/14</a:t>
            </a:r>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12/3/14</a:t>
            </a:r>
            <a:endParaRPr lang="en-US"/>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12/3/14</a:t>
            </a:r>
            <a:endParaRPr lang="en-US"/>
          </a:p>
        </p:txBody>
      </p:sp>
      <p:sp>
        <p:nvSpPr>
          <p:cNvPr id="6" name="Footer Placeholder 5"/>
          <p:cNvSpPr>
            <a:spLocks noGrp="1"/>
          </p:cNvSpPr>
          <p:nvPr>
            <p:ph type="ftr" sz="quarter" idx="11"/>
          </p:nvPr>
        </p:nvSpPr>
        <p:spPr/>
        <p:txBody>
          <a:bodyPr/>
          <a:lstStyle/>
          <a:p>
            <a:r>
              <a:rPr lang="en-US" smtClean="0"/>
              <a:t>CEAL, Chicago (Mar. 2015)</a:t>
            </a:r>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12/3/14</a:t>
            </a:r>
            <a:endParaRPr lang="en-US"/>
          </a:p>
        </p:txBody>
      </p:sp>
      <p:sp>
        <p:nvSpPr>
          <p:cNvPr id="8" name="Footer Placeholder 7"/>
          <p:cNvSpPr>
            <a:spLocks noGrp="1"/>
          </p:cNvSpPr>
          <p:nvPr>
            <p:ph type="ftr" sz="quarter" idx="11"/>
          </p:nvPr>
        </p:nvSpPr>
        <p:spPr/>
        <p:txBody>
          <a:bodyPr/>
          <a:lstStyle/>
          <a:p>
            <a:r>
              <a:rPr lang="en-US" smtClean="0"/>
              <a:t>CEAL, Chicago (Mar. 2015)</a:t>
            </a:r>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12/3/14</a:t>
            </a:r>
            <a:endParaRPr lang="en-US"/>
          </a:p>
        </p:txBody>
      </p:sp>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12/3/14</a:t>
            </a:r>
            <a:endParaRPr lang="en-US"/>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12/3/14</a:t>
            </a:r>
            <a:endParaRPr lang="en-US"/>
          </a:p>
        </p:txBody>
      </p:sp>
      <p:sp>
        <p:nvSpPr>
          <p:cNvPr id="6" name="Footer Placeholder 5"/>
          <p:cNvSpPr>
            <a:spLocks noGrp="1"/>
          </p:cNvSpPr>
          <p:nvPr>
            <p:ph type="ftr" sz="quarter" idx="11"/>
          </p:nvPr>
        </p:nvSpPr>
        <p:spPr/>
        <p:txBody>
          <a:bodyPr/>
          <a:lstStyle/>
          <a:p>
            <a:r>
              <a:rPr lang="en-US" smtClean="0"/>
              <a:t>CEAL, Chicago (Mar. 2015)</a:t>
            </a:r>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r>
              <a:rPr lang="en-US" smtClean="0"/>
              <a:t>12/3/14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r>
              <a:rPr lang="en-US" smtClean="0"/>
              <a:t>CEAL, Chicago (Mar. 2015)</a:t>
            </a:r>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Data" TargetMode="External"/><Relationship Id="rId4" Type="http://schemas.openxmlformats.org/officeDocument/2006/relationships/hyperlink" Target="http://en.wikipedia.org/wiki/Information" TargetMode="External"/><Relationship Id="rId5" Type="http://schemas.openxmlformats.org/officeDocument/2006/relationships/hyperlink" Target="http://en.wikipedia.org/wiki/Knowledge" TargetMode="External"/><Relationship Id="rId6" Type="http://schemas.openxmlformats.org/officeDocument/2006/relationships/hyperlink" Target="http://en.wikipedia.org/wiki/URI" TargetMode="External"/><Relationship Id="rId7" Type="http://schemas.openxmlformats.org/officeDocument/2006/relationships/hyperlink" Target="http://en.wikipedia.org/wiki/Resource_Description_Framework" TargetMode="External"/><Relationship Id="rId8" Type="http://schemas.openxmlformats.org/officeDocument/2006/relationships/image" Target="../media/image5.jp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hyperlink" Target="http://go-to-hellman.blogspot.com/2011/07/library-data-why-bother.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linkeddatatools.com/semantic-web-basics" TargetMode="External"/><Relationship Id="rId4" Type="http://schemas.openxmlformats.org/officeDocument/2006/relationships/hyperlink" Target="http://freeyourmetadata.org/" TargetMode="External"/><Relationship Id="rId5" Type="http://schemas.openxmlformats.org/officeDocument/2006/relationships/hyperlink" Target="http://lodlaundromat.org" TargetMode="External"/><Relationship Id="rId6" Type="http://schemas.openxmlformats.org/officeDocument/2006/relationships/hyperlink" Target="http://www.cilip.org.uk/cataloguing-indexing-group/presentations/linked-data-what-cataloguers-need-know-2015" TargetMode="External"/><Relationship Id="rId1" Type="http://schemas.openxmlformats.org/officeDocument/2006/relationships/slideLayout" Target="../slideLayouts/slideLayout2.xml"/><Relationship Id="rId2" Type="http://schemas.openxmlformats.org/officeDocument/2006/relationships/hyperlink" Target="http://content.lib.utah.edu/cdm/ref/collection/uspace/id/1467"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Metadata.maven@gmail.com" TargetMode="External"/><Relationship Id="rId4" Type="http://schemas.openxmlformats.org/officeDocument/2006/relationships/hyperlink" Target="http://RDARegistry.info" TargetMode="External"/><Relationship Id="rId5" Type="http://schemas.openxmlformats.org/officeDocument/2006/relationships/hyperlink" Target="http://rballs.info" TargetMode="External"/><Relationship Id="rId6" Type="http://schemas.openxmlformats.org/officeDocument/2006/relationships/hyperlink" Target="http://marc21rdf.info" TargetMode="External"/><Relationship Id="rId7" Type="http://schemas.openxmlformats.org/officeDocument/2006/relationships/hyperlink" Target="http://managemetadata.com/blog/" TargetMode="External"/><Relationship Id="rId1" Type="http://schemas.openxmlformats.org/officeDocument/2006/relationships/slideLayout" Target="../slideLayouts/slideLayout9.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Must We Change?</a:t>
            </a:r>
            <a:endParaRPr lang="en-US" dirty="0"/>
          </a:p>
        </p:txBody>
      </p:sp>
      <p:sp>
        <p:nvSpPr>
          <p:cNvPr id="3" name="Subtitle 2"/>
          <p:cNvSpPr>
            <a:spLocks noGrp="1"/>
          </p:cNvSpPr>
          <p:nvPr>
            <p:ph type="subTitle" idx="1"/>
          </p:nvPr>
        </p:nvSpPr>
        <p:spPr/>
        <p:txBody>
          <a:bodyPr/>
          <a:lstStyle/>
          <a:p>
            <a:r>
              <a:rPr lang="en-US" dirty="0" smtClean="0"/>
              <a:t>Strategies For Libraries</a:t>
            </a:r>
            <a:endParaRPr lang="en-US" dirty="0"/>
          </a:p>
        </p:txBody>
      </p:sp>
      <p:sp>
        <p:nvSpPr>
          <p:cNvPr id="4" name="TextBox 3"/>
          <p:cNvSpPr txBox="1"/>
          <p:nvPr/>
        </p:nvSpPr>
        <p:spPr>
          <a:xfrm>
            <a:off x="2331870" y="4143429"/>
            <a:ext cx="4446395" cy="1323439"/>
          </a:xfrm>
          <a:prstGeom prst="rect">
            <a:avLst/>
          </a:prstGeom>
          <a:noFill/>
        </p:spPr>
        <p:txBody>
          <a:bodyPr wrap="none" rtlCol="0">
            <a:spAutoFit/>
          </a:bodyPr>
          <a:lstStyle/>
          <a:p>
            <a:r>
              <a:rPr lang="en-US" sz="2000" i="1" dirty="0" smtClean="0">
                <a:solidFill>
                  <a:schemeClr val="bg1"/>
                </a:solidFill>
              </a:rPr>
              <a:t>Diane I. Hillmann</a:t>
            </a:r>
          </a:p>
          <a:p>
            <a:r>
              <a:rPr lang="en-US" sz="2000" i="1" dirty="0" smtClean="0">
                <a:solidFill>
                  <a:schemeClr val="bg1"/>
                </a:solidFill>
              </a:rPr>
              <a:t>Metadata Management Associates LLC</a:t>
            </a:r>
          </a:p>
          <a:p>
            <a:r>
              <a:rPr lang="en-US" sz="2000" i="1" dirty="0" smtClean="0">
                <a:solidFill>
                  <a:schemeClr val="bg1"/>
                </a:solidFill>
              </a:rPr>
              <a:t>Presentation for CEAL</a:t>
            </a:r>
          </a:p>
          <a:p>
            <a:r>
              <a:rPr lang="en-US" sz="2000" i="1" dirty="0" smtClean="0">
                <a:solidFill>
                  <a:schemeClr val="bg1"/>
                </a:solidFill>
              </a:rPr>
              <a:t>Wednesday, March 25, 2015</a:t>
            </a:r>
            <a:endParaRPr lang="en-US" sz="2000" i="1" dirty="0">
              <a:solidFill>
                <a:schemeClr val="bg1"/>
              </a:solidFill>
            </a:endParaRPr>
          </a:p>
        </p:txBody>
      </p:sp>
    </p:spTree>
    <p:extLst>
      <p:ext uri="{BB962C8B-B14F-4D97-AF65-F5344CB8AC3E}">
        <p14:creationId xmlns:p14="http://schemas.microsoft.com/office/powerpoint/2010/main" val="270153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Linked Open Data?</a:t>
            </a:r>
            <a:endParaRPr lang="en-US" dirty="0"/>
          </a:p>
        </p:txBody>
      </p:sp>
      <p:sp>
        <p:nvSpPr>
          <p:cNvPr id="3" name="Content Placeholder 2"/>
          <p:cNvSpPr>
            <a:spLocks noGrp="1"/>
          </p:cNvSpPr>
          <p:nvPr>
            <p:ph type="body" sz="half" idx="2"/>
          </p:nvPr>
        </p:nvSpPr>
        <p:spPr/>
        <p:txBody>
          <a:bodyPr>
            <a:normAutofit lnSpcReduction="10000"/>
          </a:bodyPr>
          <a:lstStyle/>
          <a:p>
            <a:r>
              <a:rPr lang="en-US" sz="2400" dirty="0" smtClean="0"/>
              <a:t>”… a </a:t>
            </a:r>
            <a:r>
              <a:rPr lang="en-US" sz="2400" dirty="0"/>
              <a:t>term used to describe a recommended best practice for exposing, sharing, and connecting pieces of </a:t>
            </a:r>
            <a:r>
              <a:rPr lang="en-US" sz="2400" dirty="0">
                <a:hlinkClick r:id="rId3"/>
              </a:rPr>
              <a:t>data</a:t>
            </a:r>
            <a:r>
              <a:rPr lang="en-US" sz="2400" dirty="0"/>
              <a:t>, </a:t>
            </a:r>
            <a:r>
              <a:rPr lang="en-US" sz="2400" dirty="0">
                <a:hlinkClick r:id="rId4"/>
              </a:rPr>
              <a:t>information</a:t>
            </a:r>
            <a:r>
              <a:rPr lang="en-US" sz="2400" dirty="0"/>
              <a:t>, and </a:t>
            </a:r>
            <a:r>
              <a:rPr lang="en-US" sz="2400" dirty="0">
                <a:hlinkClick r:id="rId5"/>
              </a:rPr>
              <a:t>knowledge </a:t>
            </a:r>
            <a:r>
              <a:rPr lang="en-US" sz="2400" dirty="0"/>
              <a:t>on the Semantic Web using </a:t>
            </a:r>
            <a:r>
              <a:rPr lang="en-US" sz="2400" dirty="0">
                <a:hlinkClick r:id="rId6"/>
              </a:rPr>
              <a:t>URIs</a:t>
            </a:r>
            <a:r>
              <a:rPr lang="en-US" sz="2400" dirty="0"/>
              <a:t> and </a:t>
            </a:r>
            <a:r>
              <a:rPr lang="en-US" sz="2400" dirty="0">
                <a:hlinkClick r:id="rId7"/>
              </a:rPr>
              <a:t>RDF</a:t>
            </a:r>
            <a:r>
              <a:rPr lang="en-US" sz="2400" dirty="0"/>
              <a:t>."</a:t>
            </a:r>
          </a:p>
          <a:p>
            <a:endParaRPr lang="en-US" dirty="0"/>
          </a:p>
        </p:txBody>
      </p:sp>
      <p:pic>
        <p:nvPicPr>
          <p:cNvPr id="7" name="Picture Placeholder 6" descr="LOD mug.jpg"/>
          <p:cNvPicPr>
            <a:picLocks noGrp="1" noChangeAspect="1"/>
          </p:cNvPicPr>
          <p:nvPr>
            <p:ph type="pic" idx="1"/>
          </p:nvPr>
        </p:nvPicPr>
        <p:blipFill>
          <a:blip r:embed="rId8">
            <a:extLst>
              <a:ext uri="{28A0092B-C50C-407E-A947-70E740481C1C}">
                <a14:useLocalDpi xmlns:a14="http://schemas.microsoft.com/office/drawing/2010/main" val="0"/>
              </a:ext>
            </a:extLst>
          </a:blip>
          <a:srcRect l="1599" r="1599"/>
          <a:stretch>
            <a:fillRect/>
          </a:stretch>
        </p:blipFill>
        <p:spPr>
          <a:xfrm>
            <a:off x="4634972" y="963613"/>
            <a:ext cx="4179887" cy="4318000"/>
          </a:xfrm>
        </p:spPr>
      </p:pic>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10</a:t>
            </a:fld>
            <a:endParaRPr lang="en-US"/>
          </a:p>
        </p:txBody>
      </p:sp>
    </p:spTree>
    <p:extLst>
      <p:ext uri="{BB962C8B-B14F-4D97-AF65-F5344CB8AC3E}">
        <p14:creationId xmlns:p14="http://schemas.microsoft.com/office/powerpoint/2010/main" val="2653161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Linked Data</a:t>
            </a:r>
            <a:endParaRPr lang="en-US" dirty="0"/>
          </a:p>
        </p:txBody>
      </p:sp>
      <p:sp>
        <p:nvSpPr>
          <p:cNvPr id="3" name="Content Placeholder 2"/>
          <p:cNvSpPr>
            <a:spLocks noGrp="1"/>
          </p:cNvSpPr>
          <p:nvPr>
            <p:ph idx="1"/>
          </p:nvPr>
        </p:nvSpPr>
        <p:spPr/>
        <p:txBody>
          <a:bodyPr/>
          <a:lstStyle/>
          <a:p>
            <a:r>
              <a:rPr lang="en-US" dirty="0" smtClean="0"/>
              <a:t>Make your stuff available on the Web (whatever format) under an open license</a:t>
            </a:r>
          </a:p>
          <a:p>
            <a:r>
              <a:rPr lang="en-US" dirty="0" smtClean="0"/>
              <a:t>Make it available as structured data (e.g. spreadsheet instead of an image scan of a table)</a:t>
            </a:r>
          </a:p>
          <a:p>
            <a:r>
              <a:rPr lang="en-US" dirty="0" smtClean="0"/>
              <a:t>Use non-proprietary formats (e.g. CSV instead of Excel)</a:t>
            </a:r>
          </a:p>
          <a:p>
            <a:r>
              <a:rPr lang="en-US" dirty="0" smtClean="0"/>
              <a:t>Use URIs to denote things, so that people can point at your stuff</a:t>
            </a:r>
          </a:p>
          <a:p>
            <a:r>
              <a:rPr lang="en-US" dirty="0" smtClean="0"/>
              <a:t>Link your data to other data to provide context</a:t>
            </a:r>
            <a:endParaRPr lang="en-US" dirty="0"/>
          </a:p>
        </p:txBody>
      </p:sp>
      <p:sp>
        <p:nvSpPr>
          <p:cNvPr id="4" name="5-Point Star 3"/>
          <p:cNvSpPr/>
          <p:nvPr/>
        </p:nvSpPr>
        <p:spPr>
          <a:xfrm>
            <a:off x="2987707" y="510989"/>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CEAL, Chicago (Mar. 2015)</a:t>
            </a:r>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11</a:t>
            </a:fld>
            <a:endParaRPr lang="en-US"/>
          </a:p>
        </p:txBody>
      </p:sp>
    </p:spTree>
    <p:extLst>
      <p:ext uri="{BB962C8B-B14F-4D97-AF65-F5344CB8AC3E}">
        <p14:creationId xmlns:p14="http://schemas.microsoft.com/office/powerpoint/2010/main" val="120991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58395" y="1179292"/>
            <a:ext cx="2637516"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Austen, Jane</a:t>
            </a:r>
            <a:endParaRPr lang="en-US" dirty="0"/>
          </a:p>
        </p:txBody>
      </p:sp>
      <p:sp>
        <p:nvSpPr>
          <p:cNvPr id="10" name="Oval 9"/>
          <p:cNvSpPr/>
          <p:nvPr/>
        </p:nvSpPr>
        <p:spPr>
          <a:xfrm>
            <a:off x="808238" y="4319542"/>
            <a:ext cx="2637517"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Bath, UK</a:t>
            </a:r>
            <a:endParaRPr lang="en-US" dirty="0"/>
          </a:p>
        </p:txBody>
      </p:sp>
      <p:sp>
        <p:nvSpPr>
          <p:cNvPr id="11" name="Oval 10"/>
          <p:cNvSpPr/>
          <p:nvPr/>
        </p:nvSpPr>
        <p:spPr>
          <a:xfrm>
            <a:off x="5444499" y="1179292"/>
            <a:ext cx="2737018"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Pride and prejudice</a:t>
            </a:r>
            <a:endParaRPr lang="en-US" dirty="0"/>
          </a:p>
        </p:txBody>
      </p:sp>
      <p:sp>
        <p:nvSpPr>
          <p:cNvPr id="12" name="Oval 11"/>
          <p:cNvSpPr/>
          <p:nvPr/>
        </p:nvSpPr>
        <p:spPr>
          <a:xfrm>
            <a:off x="5163426" y="4319542"/>
            <a:ext cx="2737018"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“1813”</a:t>
            </a:r>
            <a:endParaRPr lang="en-US" dirty="0"/>
          </a:p>
        </p:txBody>
      </p:sp>
      <p:sp>
        <p:nvSpPr>
          <p:cNvPr id="13" name="TextBox 12"/>
          <p:cNvSpPr txBox="1"/>
          <p:nvPr/>
        </p:nvSpPr>
        <p:spPr>
          <a:xfrm>
            <a:off x="1280446" y="541352"/>
            <a:ext cx="915635" cy="369332"/>
          </a:xfrm>
          <a:prstGeom prst="rect">
            <a:avLst/>
          </a:prstGeom>
          <a:noFill/>
        </p:spPr>
        <p:txBody>
          <a:bodyPr wrap="none" rtlCol="0">
            <a:spAutoFit/>
          </a:bodyPr>
          <a:lstStyle/>
          <a:p>
            <a:r>
              <a:rPr lang="en-US" dirty="0" smtClean="0"/>
              <a:t>Subject</a:t>
            </a:r>
            <a:endParaRPr lang="en-US" dirty="0"/>
          </a:p>
        </p:txBody>
      </p:sp>
      <p:sp>
        <p:nvSpPr>
          <p:cNvPr id="14" name="TextBox 13"/>
          <p:cNvSpPr txBox="1"/>
          <p:nvPr/>
        </p:nvSpPr>
        <p:spPr>
          <a:xfrm>
            <a:off x="3827176" y="572584"/>
            <a:ext cx="1133581" cy="369332"/>
          </a:xfrm>
          <a:prstGeom prst="rect">
            <a:avLst/>
          </a:prstGeom>
          <a:noFill/>
        </p:spPr>
        <p:txBody>
          <a:bodyPr wrap="none" rtlCol="0">
            <a:spAutoFit/>
          </a:bodyPr>
          <a:lstStyle/>
          <a:p>
            <a:r>
              <a:rPr lang="en-US" dirty="0" smtClean="0"/>
              <a:t>Predicate</a:t>
            </a:r>
            <a:endParaRPr lang="en-US" dirty="0"/>
          </a:p>
        </p:txBody>
      </p:sp>
      <p:sp>
        <p:nvSpPr>
          <p:cNvPr id="15" name="TextBox 14"/>
          <p:cNvSpPr txBox="1"/>
          <p:nvPr/>
        </p:nvSpPr>
        <p:spPr>
          <a:xfrm>
            <a:off x="6373906" y="541352"/>
            <a:ext cx="838691" cy="369332"/>
          </a:xfrm>
          <a:prstGeom prst="rect">
            <a:avLst/>
          </a:prstGeom>
          <a:noFill/>
        </p:spPr>
        <p:txBody>
          <a:bodyPr wrap="none" rtlCol="0">
            <a:spAutoFit/>
          </a:bodyPr>
          <a:lstStyle/>
          <a:p>
            <a:r>
              <a:rPr lang="en-US" dirty="0" smtClean="0"/>
              <a:t>Object</a:t>
            </a:r>
            <a:endParaRPr lang="en-US" dirty="0"/>
          </a:p>
        </p:txBody>
      </p:sp>
      <p:sp>
        <p:nvSpPr>
          <p:cNvPr id="16" name="Right Arrow 15"/>
          <p:cNvSpPr/>
          <p:nvPr/>
        </p:nvSpPr>
        <p:spPr>
          <a:xfrm rot="4414253">
            <a:off x="5987996" y="3113084"/>
            <a:ext cx="1311676" cy="6038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ight Arrow 16"/>
          <p:cNvSpPr/>
          <p:nvPr/>
        </p:nvSpPr>
        <p:spPr>
          <a:xfrm>
            <a:off x="3649081" y="1568244"/>
            <a:ext cx="1618446" cy="6038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accent4">
                    <a:lumMod val="50000"/>
                  </a:schemeClr>
                </a:solidFill>
              </a:rPr>
              <a:t>i</a:t>
            </a:r>
            <a:r>
              <a:rPr lang="en-US" dirty="0" smtClean="0">
                <a:solidFill>
                  <a:schemeClr val="accent4">
                    <a:lumMod val="50000"/>
                  </a:schemeClr>
                </a:solidFill>
              </a:rPr>
              <a:t>s author of</a:t>
            </a:r>
            <a:endParaRPr lang="en-US" dirty="0">
              <a:solidFill>
                <a:schemeClr val="accent4">
                  <a:lumMod val="50000"/>
                </a:schemeClr>
              </a:solidFill>
            </a:endParaRPr>
          </a:p>
        </p:txBody>
      </p:sp>
      <p:sp>
        <p:nvSpPr>
          <p:cNvPr id="18" name="Right Arrow 17"/>
          <p:cNvSpPr/>
          <p:nvPr/>
        </p:nvSpPr>
        <p:spPr>
          <a:xfrm rot="5932408">
            <a:off x="1459144" y="3132059"/>
            <a:ext cx="1251009" cy="6038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extBox 18"/>
          <p:cNvSpPr txBox="1"/>
          <p:nvPr/>
        </p:nvSpPr>
        <p:spPr>
          <a:xfrm>
            <a:off x="1305137" y="3112777"/>
            <a:ext cx="2865613" cy="369332"/>
          </a:xfrm>
          <a:prstGeom prst="rect">
            <a:avLst/>
          </a:prstGeom>
          <a:noFill/>
        </p:spPr>
        <p:txBody>
          <a:bodyPr wrap="none" rtlCol="0">
            <a:spAutoFit/>
          </a:bodyPr>
          <a:lstStyle/>
          <a:p>
            <a:r>
              <a:rPr lang="en-US" dirty="0"/>
              <a:t>h</a:t>
            </a:r>
            <a:r>
              <a:rPr lang="en-US" dirty="0" smtClean="0"/>
              <a:t>as place of residence, etc.</a:t>
            </a:r>
            <a:endParaRPr lang="en-US" dirty="0"/>
          </a:p>
        </p:txBody>
      </p:sp>
      <p:sp>
        <p:nvSpPr>
          <p:cNvPr id="20" name="TextBox 19"/>
          <p:cNvSpPr txBox="1"/>
          <p:nvPr/>
        </p:nvSpPr>
        <p:spPr>
          <a:xfrm>
            <a:off x="5670268" y="3341811"/>
            <a:ext cx="2511249" cy="369332"/>
          </a:xfrm>
          <a:prstGeom prst="rect">
            <a:avLst/>
          </a:prstGeom>
          <a:noFill/>
        </p:spPr>
        <p:txBody>
          <a:bodyPr wrap="none" rtlCol="0">
            <a:spAutoFit/>
          </a:bodyPr>
          <a:lstStyle/>
          <a:p>
            <a:r>
              <a:rPr lang="en-US" dirty="0"/>
              <a:t>h</a:t>
            </a:r>
            <a:r>
              <a:rPr lang="en-US" dirty="0" smtClean="0"/>
              <a:t>as date of publication</a:t>
            </a:r>
            <a:endParaRPr lang="en-US" dirty="0"/>
          </a:p>
        </p:txBody>
      </p:sp>
      <p:sp>
        <p:nvSpPr>
          <p:cNvPr id="21" name="TextBox 20"/>
          <p:cNvSpPr txBox="1"/>
          <p:nvPr/>
        </p:nvSpPr>
        <p:spPr>
          <a:xfrm>
            <a:off x="1564946" y="5944468"/>
            <a:ext cx="989874" cy="369332"/>
          </a:xfrm>
          <a:prstGeom prst="rect">
            <a:avLst/>
          </a:prstGeom>
          <a:noFill/>
        </p:spPr>
        <p:txBody>
          <a:bodyPr wrap="none" rtlCol="0">
            <a:spAutoFit/>
          </a:bodyPr>
          <a:lstStyle/>
          <a:p>
            <a:r>
              <a:rPr lang="en-US" dirty="0" smtClean="0"/>
              <a:t>[Object]</a:t>
            </a:r>
            <a:endParaRPr lang="en-US" dirty="0"/>
          </a:p>
        </p:txBody>
      </p:sp>
      <p:sp>
        <p:nvSpPr>
          <p:cNvPr id="22" name="TextBox 21"/>
          <p:cNvSpPr txBox="1"/>
          <p:nvPr/>
        </p:nvSpPr>
        <p:spPr>
          <a:xfrm>
            <a:off x="7318323" y="2700543"/>
            <a:ext cx="1068772" cy="369332"/>
          </a:xfrm>
          <a:prstGeom prst="rect">
            <a:avLst/>
          </a:prstGeom>
          <a:noFill/>
        </p:spPr>
        <p:txBody>
          <a:bodyPr wrap="none" rtlCol="0">
            <a:spAutoFit/>
          </a:bodyPr>
          <a:lstStyle/>
          <a:p>
            <a:r>
              <a:rPr lang="en-US" dirty="0" smtClean="0"/>
              <a:t>[Subject]</a:t>
            </a:r>
            <a:endParaRPr lang="en-US" dirty="0"/>
          </a:p>
        </p:txBody>
      </p:sp>
      <p:sp>
        <p:nvSpPr>
          <p:cNvPr id="23" name="TextBox 22"/>
          <p:cNvSpPr txBox="1"/>
          <p:nvPr/>
        </p:nvSpPr>
        <p:spPr>
          <a:xfrm>
            <a:off x="6140437" y="5944468"/>
            <a:ext cx="989874" cy="369332"/>
          </a:xfrm>
          <a:prstGeom prst="rect">
            <a:avLst/>
          </a:prstGeom>
          <a:noFill/>
        </p:spPr>
        <p:txBody>
          <a:bodyPr wrap="none" rtlCol="0">
            <a:spAutoFit/>
          </a:bodyPr>
          <a:lstStyle/>
          <a:p>
            <a:r>
              <a:rPr lang="en-US" dirty="0" smtClean="0"/>
              <a:t>[Object]</a:t>
            </a:r>
            <a:endParaRPr lang="en-US" dirty="0"/>
          </a:p>
        </p:txBody>
      </p:sp>
      <p:sp>
        <p:nvSpPr>
          <p:cNvPr id="25" name="TextBox 24"/>
          <p:cNvSpPr txBox="1"/>
          <p:nvPr/>
        </p:nvSpPr>
        <p:spPr>
          <a:xfrm>
            <a:off x="273852" y="2700543"/>
            <a:ext cx="1068772" cy="369332"/>
          </a:xfrm>
          <a:prstGeom prst="rect">
            <a:avLst/>
          </a:prstGeom>
          <a:noFill/>
        </p:spPr>
        <p:txBody>
          <a:bodyPr wrap="none" rtlCol="0">
            <a:spAutoFit/>
          </a:bodyPr>
          <a:lstStyle/>
          <a:p>
            <a:r>
              <a:rPr lang="en-US" dirty="0"/>
              <a:t>[Subject</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12</a:t>
            </a:fld>
            <a:endParaRPr lang="en-US"/>
          </a:p>
        </p:txBody>
      </p:sp>
    </p:spTree>
    <p:extLst>
      <p:ext uri="{BB962C8B-B14F-4D97-AF65-F5344CB8AC3E}">
        <p14:creationId xmlns:p14="http://schemas.microsoft.com/office/powerpoint/2010/main" val="333572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58395" y="1179292"/>
            <a:ext cx="2637516"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http://lccn.loc.gov/</a:t>
            </a:r>
            <a:r>
              <a:rPr lang="en-US" b="1" dirty="0" smtClean="0">
                <a:solidFill>
                  <a:schemeClr val="tx1"/>
                </a:solidFill>
              </a:rPr>
              <a:t>n79032879 </a:t>
            </a:r>
            <a:endParaRPr lang="en-US" b="1" dirty="0">
              <a:solidFill>
                <a:schemeClr val="tx1"/>
              </a:solidFill>
            </a:endParaRPr>
          </a:p>
        </p:txBody>
      </p:sp>
      <p:sp>
        <p:nvSpPr>
          <p:cNvPr id="10" name="Oval 9"/>
          <p:cNvSpPr/>
          <p:nvPr/>
        </p:nvSpPr>
        <p:spPr>
          <a:xfrm>
            <a:off x="635018" y="4319542"/>
            <a:ext cx="3091809"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02C24"/>
                </a:solidFill>
              </a:rPr>
              <a:t>http://</a:t>
            </a:r>
            <a:r>
              <a:rPr lang="en-US" b="1" dirty="0" err="1">
                <a:solidFill>
                  <a:srgbClr val="302C24"/>
                </a:solidFill>
              </a:rPr>
              <a:t>sws.geonames.org</a:t>
            </a:r>
            <a:r>
              <a:rPr lang="en-US" b="1" dirty="0">
                <a:solidFill>
                  <a:srgbClr val="302C24"/>
                </a:solidFill>
              </a:rPr>
              <a:t>/</a:t>
            </a:r>
            <a:r>
              <a:rPr lang="en-US" b="1" dirty="0" smtClean="0">
                <a:solidFill>
                  <a:srgbClr val="302C24"/>
                </a:solidFill>
              </a:rPr>
              <a:t>2656173</a:t>
            </a:r>
            <a:r>
              <a:rPr lang="en-US" b="1" dirty="0">
                <a:solidFill>
                  <a:srgbClr val="302C24"/>
                </a:solidFill>
              </a:rPr>
              <a:t>/</a:t>
            </a:r>
          </a:p>
        </p:txBody>
      </p:sp>
      <p:sp>
        <p:nvSpPr>
          <p:cNvPr id="11" name="Oval 10"/>
          <p:cNvSpPr/>
          <p:nvPr/>
        </p:nvSpPr>
        <p:spPr>
          <a:xfrm>
            <a:off x="5444499" y="1179292"/>
            <a:ext cx="2737018"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02C24"/>
                </a:solidFill>
              </a:rPr>
              <a:t>http://worldcat.org/entity/work/id/3535</a:t>
            </a:r>
          </a:p>
        </p:txBody>
      </p:sp>
      <p:sp>
        <p:nvSpPr>
          <p:cNvPr id="12" name="Oval 11"/>
          <p:cNvSpPr/>
          <p:nvPr/>
        </p:nvSpPr>
        <p:spPr>
          <a:xfrm>
            <a:off x="5163426" y="4319542"/>
            <a:ext cx="2737018" cy="1342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“1813”</a:t>
            </a:r>
            <a:endParaRPr lang="en-US" dirty="0"/>
          </a:p>
        </p:txBody>
      </p:sp>
      <p:sp>
        <p:nvSpPr>
          <p:cNvPr id="13" name="TextBox 12"/>
          <p:cNvSpPr txBox="1"/>
          <p:nvPr/>
        </p:nvSpPr>
        <p:spPr>
          <a:xfrm>
            <a:off x="1280446" y="541352"/>
            <a:ext cx="915635" cy="369332"/>
          </a:xfrm>
          <a:prstGeom prst="rect">
            <a:avLst/>
          </a:prstGeom>
          <a:noFill/>
        </p:spPr>
        <p:txBody>
          <a:bodyPr wrap="none" rtlCol="0">
            <a:spAutoFit/>
          </a:bodyPr>
          <a:lstStyle/>
          <a:p>
            <a:r>
              <a:rPr lang="en-US" dirty="0" smtClean="0"/>
              <a:t>Subject</a:t>
            </a:r>
            <a:endParaRPr lang="en-US" dirty="0"/>
          </a:p>
        </p:txBody>
      </p:sp>
      <p:sp>
        <p:nvSpPr>
          <p:cNvPr id="14" name="TextBox 13"/>
          <p:cNvSpPr txBox="1"/>
          <p:nvPr/>
        </p:nvSpPr>
        <p:spPr>
          <a:xfrm>
            <a:off x="3827176" y="572584"/>
            <a:ext cx="1133581" cy="369332"/>
          </a:xfrm>
          <a:prstGeom prst="rect">
            <a:avLst/>
          </a:prstGeom>
          <a:noFill/>
        </p:spPr>
        <p:txBody>
          <a:bodyPr wrap="none" rtlCol="0">
            <a:spAutoFit/>
          </a:bodyPr>
          <a:lstStyle/>
          <a:p>
            <a:r>
              <a:rPr lang="en-US" dirty="0" smtClean="0"/>
              <a:t>Predicate</a:t>
            </a:r>
            <a:endParaRPr lang="en-US" dirty="0"/>
          </a:p>
        </p:txBody>
      </p:sp>
      <p:sp>
        <p:nvSpPr>
          <p:cNvPr id="15" name="TextBox 14"/>
          <p:cNvSpPr txBox="1"/>
          <p:nvPr/>
        </p:nvSpPr>
        <p:spPr>
          <a:xfrm>
            <a:off x="6373906" y="541352"/>
            <a:ext cx="838691" cy="369332"/>
          </a:xfrm>
          <a:prstGeom prst="rect">
            <a:avLst/>
          </a:prstGeom>
          <a:noFill/>
        </p:spPr>
        <p:txBody>
          <a:bodyPr wrap="none" rtlCol="0">
            <a:spAutoFit/>
          </a:bodyPr>
          <a:lstStyle/>
          <a:p>
            <a:r>
              <a:rPr lang="en-US" dirty="0" smtClean="0"/>
              <a:t>Object</a:t>
            </a:r>
            <a:endParaRPr lang="en-US" dirty="0"/>
          </a:p>
        </p:txBody>
      </p:sp>
      <p:sp>
        <p:nvSpPr>
          <p:cNvPr id="16" name="Right Arrow 15"/>
          <p:cNvSpPr/>
          <p:nvPr/>
        </p:nvSpPr>
        <p:spPr>
          <a:xfrm rot="4414253">
            <a:off x="5987996" y="3113084"/>
            <a:ext cx="1311676" cy="6038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ight Arrow 16"/>
          <p:cNvSpPr/>
          <p:nvPr/>
        </p:nvSpPr>
        <p:spPr>
          <a:xfrm>
            <a:off x="3280833" y="941916"/>
            <a:ext cx="2163666" cy="194733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http://</a:t>
            </a:r>
            <a:r>
              <a:rPr lang="en-US" b="1" dirty="0" err="1"/>
              <a:t>rdaregistry.info</a:t>
            </a:r>
            <a:r>
              <a:rPr lang="en-US" b="1" dirty="0"/>
              <a:t>/Elements/a/</a:t>
            </a:r>
            <a:r>
              <a:rPr lang="en-US" b="1" dirty="0" smtClean="0"/>
              <a:t>P50195</a:t>
            </a:r>
            <a:endParaRPr lang="en-US" b="1" dirty="0"/>
          </a:p>
        </p:txBody>
      </p:sp>
      <p:sp>
        <p:nvSpPr>
          <p:cNvPr id="18" name="Right Arrow 17"/>
          <p:cNvSpPr/>
          <p:nvPr/>
        </p:nvSpPr>
        <p:spPr>
          <a:xfrm rot="5932408">
            <a:off x="1459144" y="3132059"/>
            <a:ext cx="1251009" cy="6038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extBox 18"/>
          <p:cNvSpPr txBox="1"/>
          <p:nvPr/>
        </p:nvSpPr>
        <p:spPr>
          <a:xfrm>
            <a:off x="459720" y="3069875"/>
            <a:ext cx="4703706" cy="369332"/>
          </a:xfrm>
          <a:prstGeom prst="rect">
            <a:avLst/>
          </a:prstGeom>
          <a:noFill/>
        </p:spPr>
        <p:txBody>
          <a:bodyPr wrap="none" rtlCol="0">
            <a:spAutoFit/>
          </a:bodyPr>
          <a:lstStyle/>
          <a:p>
            <a:r>
              <a:rPr lang="en-US" dirty="0"/>
              <a:t>http://</a:t>
            </a:r>
            <a:r>
              <a:rPr lang="en-US" dirty="0" err="1"/>
              <a:t>rdaregistry.info</a:t>
            </a:r>
            <a:r>
              <a:rPr lang="en-US" dirty="0"/>
              <a:t>/Elements/a</a:t>
            </a:r>
            <a:r>
              <a:rPr lang="en-US" dirty="0" smtClean="0"/>
              <a:t>/P50109</a:t>
            </a:r>
            <a:endParaRPr lang="en-US" dirty="0"/>
          </a:p>
        </p:txBody>
      </p:sp>
      <p:sp>
        <p:nvSpPr>
          <p:cNvPr id="20" name="TextBox 19"/>
          <p:cNvSpPr txBox="1"/>
          <p:nvPr/>
        </p:nvSpPr>
        <p:spPr>
          <a:xfrm>
            <a:off x="4022053" y="3526477"/>
            <a:ext cx="4779336" cy="369332"/>
          </a:xfrm>
          <a:prstGeom prst="rect">
            <a:avLst/>
          </a:prstGeom>
          <a:noFill/>
        </p:spPr>
        <p:txBody>
          <a:bodyPr wrap="none" rtlCol="0">
            <a:spAutoFit/>
          </a:bodyPr>
          <a:lstStyle/>
          <a:p>
            <a:r>
              <a:rPr lang="en-US" dirty="0"/>
              <a:t>http://</a:t>
            </a:r>
            <a:r>
              <a:rPr lang="en-US" dirty="0" err="1"/>
              <a:t>rdaregistry.info</a:t>
            </a:r>
            <a:r>
              <a:rPr lang="en-US" dirty="0"/>
              <a:t>/Elements</a:t>
            </a:r>
            <a:r>
              <a:rPr lang="en-US" dirty="0" smtClean="0"/>
              <a:t>/m/P30011</a:t>
            </a:r>
            <a:endParaRPr lang="en-US" dirty="0"/>
          </a:p>
        </p:txBody>
      </p:sp>
      <p:sp>
        <p:nvSpPr>
          <p:cNvPr id="21" name="TextBox 20"/>
          <p:cNvSpPr txBox="1"/>
          <p:nvPr/>
        </p:nvSpPr>
        <p:spPr>
          <a:xfrm>
            <a:off x="1564946" y="5944468"/>
            <a:ext cx="989874" cy="369332"/>
          </a:xfrm>
          <a:prstGeom prst="rect">
            <a:avLst/>
          </a:prstGeom>
          <a:noFill/>
        </p:spPr>
        <p:txBody>
          <a:bodyPr wrap="none" rtlCol="0">
            <a:spAutoFit/>
          </a:bodyPr>
          <a:lstStyle/>
          <a:p>
            <a:r>
              <a:rPr lang="en-US" dirty="0" smtClean="0"/>
              <a:t>[Object]</a:t>
            </a:r>
            <a:endParaRPr lang="en-US" dirty="0"/>
          </a:p>
        </p:txBody>
      </p:sp>
      <p:sp>
        <p:nvSpPr>
          <p:cNvPr id="22" name="TextBox 21"/>
          <p:cNvSpPr txBox="1"/>
          <p:nvPr/>
        </p:nvSpPr>
        <p:spPr>
          <a:xfrm>
            <a:off x="7318323" y="2700543"/>
            <a:ext cx="1068772" cy="369332"/>
          </a:xfrm>
          <a:prstGeom prst="rect">
            <a:avLst/>
          </a:prstGeom>
          <a:noFill/>
        </p:spPr>
        <p:txBody>
          <a:bodyPr wrap="none" rtlCol="0">
            <a:spAutoFit/>
          </a:bodyPr>
          <a:lstStyle/>
          <a:p>
            <a:r>
              <a:rPr lang="en-US" dirty="0" smtClean="0"/>
              <a:t>[Subject]</a:t>
            </a:r>
            <a:endParaRPr lang="en-US" dirty="0"/>
          </a:p>
        </p:txBody>
      </p:sp>
      <p:sp>
        <p:nvSpPr>
          <p:cNvPr id="23" name="TextBox 22"/>
          <p:cNvSpPr txBox="1"/>
          <p:nvPr/>
        </p:nvSpPr>
        <p:spPr>
          <a:xfrm>
            <a:off x="6140437" y="5944468"/>
            <a:ext cx="989874" cy="369332"/>
          </a:xfrm>
          <a:prstGeom prst="rect">
            <a:avLst/>
          </a:prstGeom>
          <a:noFill/>
        </p:spPr>
        <p:txBody>
          <a:bodyPr wrap="none" rtlCol="0">
            <a:spAutoFit/>
          </a:bodyPr>
          <a:lstStyle/>
          <a:p>
            <a:r>
              <a:rPr lang="en-US" dirty="0" smtClean="0"/>
              <a:t>[Object]</a:t>
            </a:r>
            <a:endParaRPr lang="en-US" dirty="0"/>
          </a:p>
        </p:txBody>
      </p:sp>
      <p:sp>
        <p:nvSpPr>
          <p:cNvPr id="2" name="TextBox 1"/>
          <p:cNvSpPr txBox="1"/>
          <p:nvPr/>
        </p:nvSpPr>
        <p:spPr>
          <a:xfrm>
            <a:off x="211674" y="2522263"/>
            <a:ext cx="1068772" cy="369332"/>
          </a:xfrm>
          <a:prstGeom prst="rect">
            <a:avLst/>
          </a:prstGeom>
          <a:noFill/>
        </p:spPr>
        <p:txBody>
          <a:bodyPr wrap="none" rtlCol="0">
            <a:spAutoFit/>
          </a:bodyPr>
          <a:lstStyle/>
          <a:p>
            <a:r>
              <a:rPr lang="en-US" dirty="0" smtClean="0"/>
              <a:t>[Subject]</a:t>
            </a:r>
            <a:endParaRPr lang="en-US" dirty="0"/>
          </a:p>
        </p:txBody>
      </p:sp>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13</a:t>
            </a:fld>
            <a:endParaRPr lang="en-US"/>
          </a:p>
        </p:txBody>
      </p:sp>
    </p:spTree>
    <p:extLst>
      <p:ext uri="{BB962C8B-B14F-4D97-AF65-F5344CB8AC3E}">
        <p14:creationId xmlns:p14="http://schemas.microsoft.com/office/powerpoint/2010/main" val="41408939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do the identifiers in that picture come from?</a:t>
            </a:r>
            <a:endParaRPr lang="en-US" sz="4000" dirty="0"/>
          </a:p>
        </p:txBody>
      </p:sp>
      <p:sp>
        <p:nvSpPr>
          <p:cNvPr id="3" name="Content Placeholder 2"/>
          <p:cNvSpPr>
            <a:spLocks noGrp="1"/>
          </p:cNvSpPr>
          <p:nvPr>
            <p:ph idx="1"/>
          </p:nvPr>
        </p:nvSpPr>
        <p:spPr/>
        <p:txBody>
          <a:bodyPr/>
          <a:lstStyle/>
          <a:p>
            <a:r>
              <a:rPr lang="en-US" dirty="0" smtClean="0"/>
              <a:t>LC NAF (Jane Austen)</a:t>
            </a:r>
          </a:p>
          <a:p>
            <a:r>
              <a:rPr lang="en-US" dirty="0" smtClean="0"/>
              <a:t>RDA Registry (</a:t>
            </a:r>
            <a:r>
              <a:rPr lang="en-US" dirty="0" err="1" smtClean="0"/>
              <a:t>isAuthorOf</a:t>
            </a:r>
            <a:r>
              <a:rPr lang="en-US" dirty="0" smtClean="0"/>
              <a:t>)</a:t>
            </a:r>
          </a:p>
          <a:p>
            <a:r>
              <a:rPr lang="en-US" dirty="0" err="1" smtClean="0"/>
              <a:t>Worldcat</a:t>
            </a:r>
            <a:r>
              <a:rPr lang="en-US" dirty="0" smtClean="0"/>
              <a:t> (Work identifier)</a:t>
            </a:r>
          </a:p>
          <a:p>
            <a:r>
              <a:rPr lang="en-US" dirty="0" smtClean="0"/>
              <a:t>Bath, UK (</a:t>
            </a:r>
            <a:r>
              <a:rPr lang="en-US" dirty="0" err="1" smtClean="0"/>
              <a:t>Geonames</a:t>
            </a:r>
            <a:r>
              <a:rPr lang="en-US" dirty="0" smtClean="0"/>
              <a:t>)</a:t>
            </a:r>
          </a:p>
          <a:p>
            <a:r>
              <a:rPr lang="en-US" dirty="0" smtClean="0"/>
              <a:t>Date is a ‘literal’, with no identifier (but could be explicitly ‘typed’ as a date)</a:t>
            </a:r>
            <a:endParaRPr lang="en-US" dirty="0"/>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14</a:t>
            </a:fld>
            <a:endParaRPr lang="en-US"/>
          </a:p>
        </p:txBody>
      </p:sp>
    </p:spTree>
    <p:extLst>
      <p:ext uri="{BB962C8B-B14F-4D97-AF65-F5344CB8AC3E}">
        <p14:creationId xmlns:p14="http://schemas.microsoft.com/office/powerpoint/2010/main" val="409782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Linked Data is Inherently Chaotic</a:t>
            </a:r>
            <a:endParaRPr lang="en-US" dirty="0"/>
          </a:p>
        </p:txBody>
      </p:sp>
      <p:sp>
        <p:nvSpPr>
          <p:cNvPr id="3" name="Content Placeholder 2"/>
          <p:cNvSpPr>
            <a:spLocks noGrp="1"/>
          </p:cNvSpPr>
          <p:nvPr>
            <p:ph idx="1"/>
          </p:nvPr>
        </p:nvSpPr>
        <p:spPr/>
        <p:txBody>
          <a:bodyPr>
            <a:normAutofit/>
          </a:bodyPr>
          <a:lstStyle/>
          <a:p>
            <a:r>
              <a:rPr lang="en-US" dirty="0" smtClean="0"/>
              <a:t>Requires creating and aggregating data in a broader context</a:t>
            </a:r>
          </a:p>
          <a:p>
            <a:pPr lvl="1"/>
            <a:r>
              <a:rPr lang="en-US" dirty="0" smtClean="0"/>
              <a:t>There is no one ‘correct’ record to be made from this data, no objective ‘truth’, just multiple points of view</a:t>
            </a:r>
          </a:p>
          <a:p>
            <a:r>
              <a:rPr lang="en-US" dirty="0" smtClean="0"/>
              <a:t>This approach is different from the cataloging tradition</a:t>
            </a:r>
          </a:p>
          <a:p>
            <a:pPr lvl="1"/>
            <a:r>
              <a:rPr lang="en-US" dirty="0" smtClean="0"/>
              <a:t>BUT, the focus on vocabularies is familiar</a:t>
            </a:r>
          </a:p>
          <a:p>
            <a:r>
              <a:rPr lang="en-US" dirty="0" smtClean="0"/>
              <a:t>Linked data relies on the RDF model (although XML can be used to express RDF, it’s not always a happy marriage)</a:t>
            </a:r>
          </a:p>
          <a:p>
            <a:r>
              <a:rPr lang="en-US" dirty="0" smtClean="0"/>
              <a:t>The bottom-up chaos and uncertainty of the linked data world is possibly the hardest thing for catalogers to get their heads around</a:t>
            </a:r>
            <a:endParaRPr lang="en-US" dirty="0"/>
          </a:p>
        </p:txBody>
      </p:sp>
      <p:sp>
        <p:nvSpPr>
          <p:cNvPr id="5" name="Slide Number Placeholder 4"/>
          <p:cNvSpPr>
            <a:spLocks noGrp="1"/>
          </p:cNvSpPr>
          <p:nvPr>
            <p:ph type="sldNum" sz="quarter" idx="12"/>
          </p:nvPr>
        </p:nvSpPr>
        <p:spPr/>
        <p:txBody>
          <a:bodyPr/>
          <a:lstStyle/>
          <a:p>
            <a:fld id="{DCBDBA97-C53C-044A-96AB-D1B8B9E89C4C}"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CEAL, Chicago (Mar. 2015)</a:t>
            </a:r>
            <a:endParaRPr lang="en-US"/>
          </a:p>
        </p:txBody>
      </p:sp>
    </p:spTree>
    <p:extLst>
      <p:ext uri="{BB962C8B-B14F-4D97-AF65-F5344CB8AC3E}">
        <p14:creationId xmlns:p14="http://schemas.microsoft.com/office/powerpoint/2010/main" val="15601231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Look at Data</a:t>
            </a:r>
            <a:endParaRPr lang="en-US" dirty="0"/>
          </a:p>
        </p:txBody>
      </p:sp>
      <p:sp>
        <p:nvSpPr>
          <p:cNvPr id="3" name="Subtitle 2"/>
          <p:cNvSpPr>
            <a:spLocks noGrp="1"/>
          </p:cNvSpPr>
          <p:nvPr>
            <p:ph type="subTitle" idx="1"/>
          </p:nvPr>
        </p:nvSpPr>
        <p:spPr/>
        <p:txBody>
          <a:bodyPr/>
          <a:lstStyle/>
          <a:p>
            <a:r>
              <a:rPr lang="en-US" dirty="0" smtClean="0"/>
              <a:t>Keeping in mind the limitations of the catalog card above!</a:t>
            </a:r>
            <a:endParaRPr lang="en-US" dirty="0"/>
          </a:p>
        </p:txBody>
      </p:sp>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16</a:t>
            </a:fld>
            <a:endParaRPr lang="en-US"/>
          </a:p>
        </p:txBody>
      </p:sp>
      <p:pic>
        <p:nvPicPr>
          <p:cNvPr id="7" name="Picture Placeholder 6" descr="Austen Catalog Car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19" r="2519"/>
          <a:stretch>
            <a:fillRect/>
          </a:stretch>
        </p:blipFill>
        <p:spPr/>
      </p:pic>
    </p:spTree>
    <p:extLst>
      <p:ext uri="{BB962C8B-B14F-4D97-AF65-F5344CB8AC3E}">
        <p14:creationId xmlns:p14="http://schemas.microsoft.com/office/powerpoint/2010/main" val="402321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neAusten authority re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31800"/>
            <a:ext cx="9144000" cy="5989928"/>
          </a:xfrm>
          <a:prstGeom prst="rect">
            <a:avLst/>
          </a:prstGeom>
        </p:spPr>
      </p:pic>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17</a:t>
            </a:fld>
            <a:endParaRPr lang="en-US"/>
          </a:p>
        </p:txBody>
      </p:sp>
    </p:spTree>
    <p:extLst>
      <p:ext uri="{BB962C8B-B14F-4D97-AF65-F5344CB8AC3E}">
        <p14:creationId xmlns:p14="http://schemas.microsoft.com/office/powerpoint/2010/main" val="27646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neAusten authority re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31800"/>
            <a:ext cx="9144000" cy="5989928"/>
          </a:xfrm>
          <a:prstGeom prst="rect">
            <a:avLst/>
          </a:prstGeom>
        </p:spPr>
      </p:pic>
      <p:pic>
        <p:nvPicPr>
          <p:cNvPr id="3" name="Picture 2" descr="Jane LC-NAF RD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04900"/>
            <a:ext cx="9144000" cy="4640678"/>
          </a:xfrm>
          <a:prstGeom prst="rect">
            <a:avLst/>
          </a:prstGeom>
        </p:spPr>
      </p:pic>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18</a:t>
            </a:fld>
            <a:endParaRPr lang="en-US"/>
          </a:p>
        </p:txBody>
      </p:sp>
    </p:spTree>
    <p:extLst>
      <p:ext uri="{BB962C8B-B14F-4D97-AF65-F5344CB8AC3E}">
        <p14:creationId xmlns:p14="http://schemas.microsoft.com/office/powerpoint/2010/main" val="54585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catWork.SenseSensibilit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4566" y="0"/>
            <a:ext cx="4973093" cy="6356350"/>
          </a:xfrm>
          <a:prstGeom prst="rect">
            <a:avLst/>
          </a:prstGeom>
        </p:spPr>
      </p:pic>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19</a:t>
            </a:fld>
            <a:endParaRPr lang="en-US"/>
          </a:p>
        </p:txBody>
      </p:sp>
    </p:spTree>
    <p:extLst>
      <p:ext uri="{BB962C8B-B14F-4D97-AF65-F5344CB8AC3E}">
        <p14:creationId xmlns:p14="http://schemas.microsoft.com/office/powerpoint/2010/main" val="357303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818786"/>
            <a:ext cx="3435801" cy="819601"/>
          </a:xfrm>
        </p:spPr>
        <p:txBody>
          <a:bodyPr>
            <a:noAutofit/>
          </a:bodyPr>
          <a:lstStyle/>
          <a:p>
            <a:r>
              <a:rPr lang="en-US" sz="3200" dirty="0" smtClean="0"/>
              <a:t>Questioning Our Metadata Ideas</a:t>
            </a:r>
            <a:endParaRPr lang="en-US" sz="3200" dirty="0"/>
          </a:p>
        </p:txBody>
      </p:sp>
      <p:sp>
        <p:nvSpPr>
          <p:cNvPr id="6" name="Text Placeholder 5"/>
          <p:cNvSpPr>
            <a:spLocks noGrp="1"/>
          </p:cNvSpPr>
          <p:nvPr>
            <p:ph type="body" sz="half" idx="2"/>
          </p:nvPr>
        </p:nvSpPr>
        <p:spPr>
          <a:xfrm>
            <a:off x="845386" y="1780216"/>
            <a:ext cx="3008313" cy="4206737"/>
          </a:xfrm>
        </p:spPr>
        <p:txBody>
          <a:bodyPr>
            <a:normAutofit fontScale="92500" lnSpcReduction="20000"/>
          </a:bodyPr>
          <a:lstStyle/>
          <a:p>
            <a:r>
              <a:rPr lang="en-US" sz="1800" dirty="0" smtClean="0"/>
              <a:t>Today’s metadata is not about choices of formats, it’s about ensuring interoperability and flexibility for our data sharing in the open world</a:t>
            </a:r>
          </a:p>
          <a:p>
            <a:endParaRPr lang="en-US" sz="1800" dirty="0"/>
          </a:p>
          <a:p>
            <a:r>
              <a:rPr lang="en-US" sz="1800" dirty="0" smtClean="0"/>
              <a:t>Our old model is based on catalog cards, regardless of the newer methods of storage and delivery through our online catalogs</a:t>
            </a:r>
          </a:p>
          <a:p>
            <a:endParaRPr lang="en-US" sz="1800" dirty="0"/>
          </a:p>
          <a:p>
            <a:r>
              <a:rPr lang="en-US" sz="1800" dirty="0" smtClean="0"/>
              <a:t>The new metadata environment provides better ways to express relationships—both content to content and concept to concept</a:t>
            </a:r>
            <a:endParaRPr lang="en-US" sz="1800" dirty="0"/>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4153B264-CDD5-B041-926A-1BD5E90538B0}" type="slidenum">
              <a:rPr lang="en-US" smtClean="0"/>
              <a:t>2</a:t>
            </a:fld>
            <a:endParaRPr lang="en-US"/>
          </a:p>
        </p:txBody>
      </p:sp>
      <p:sp>
        <p:nvSpPr>
          <p:cNvPr id="2" name="Content Placeholder 1"/>
          <p:cNvSpPr>
            <a:spLocks noGrp="1"/>
          </p:cNvSpPr>
          <p:nvPr>
            <p:ph idx="1"/>
          </p:nvPr>
        </p:nvSpPr>
        <p:spPr/>
        <p:txBody>
          <a:bodyPr/>
          <a:lstStyle/>
          <a:p>
            <a:endParaRPr lang="en-US" dirty="0"/>
          </a:p>
        </p:txBody>
      </p:sp>
      <p:pic>
        <p:nvPicPr>
          <p:cNvPr id="8" name="Content Placeholder 11" descr="Card catalog cabinet3.jpg"/>
          <p:cNvPicPr>
            <a:picLocks noChangeAspect="1"/>
          </p:cNvPicPr>
          <p:nvPr/>
        </p:nvPicPr>
        <p:blipFill>
          <a:blip r:embed="rId3"/>
          <a:srcRect t="1830" b="1830"/>
          <a:stretch>
            <a:fillRect/>
          </a:stretch>
        </p:blipFill>
        <p:spPr>
          <a:xfrm>
            <a:off x="4792532" y="403412"/>
            <a:ext cx="3840480" cy="5722751"/>
          </a:xfrm>
          <a:prstGeom prst="rect">
            <a:avLst/>
          </a:prstGeom>
        </p:spPr>
      </p:pic>
    </p:spTree>
    <p:extLst>
      <p:ext uri="{BB962C8B-B14F-4D97-AF65-F5344CB8AC3E}">
        <p14:creationId xmlns:p14="http://schemas.microsoft.com/office/powerpoint/2010/main" val="393195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cat.Pride.se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61" y="1373190"/>
            <a:ext cx="4699000" cy="3124200"/>
          </a:xfrm>
          <a:prstGeom prst="rect">
            <a:avLst/>
          </a:prstGeom>
        </p:spPr>
      </p:pic>
      <p:sp>
        <p:nvSpPr>
          <p:cNvPr id="3" name="Rectangular Callout 2"/>
          <p:cNvSpPr/>
          <p:nvPr/>
        </p:nvSpPr>
        <p:spPr>
          <a:xfrm>
            <a:off x="5597461" y="187391"/>
            <a:ext cx="2664994" cy="1041063"/>
          </a:xfrm>
          <a:prstGeom prst="wedgeRectCallout">
            <a:avLst>
              <a:gd name="adj1" fmla="val -113020"/>
              <a:gd name="adj2" fmla="val 969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Jane Austen identifier information from VIAF</a:t>
            </a:r>
            <a:endParaRPr lang="en-US" dirty="0"/>
          </a:p>
        </p:txBody>
      </p:sp>
      <p:sp>
        <p:nvSpPr>
          <p:cNvPr id="4" name="Rectangular Callout 3"/>
          <p:cNvSpPr/>
          <p:nvPr/>
        </p:nvSpPr>
        <p:spPr>
          <a:xfrm>
            <a:off x="6041345" y="2244935"/>
            <a:ext cx="2664994" cy="1041063"/>
          </a:xfrm>
          <a:prstGeom prst="wedgeRectCallout">
            <a:avLst>
              <a:gd name="adj1" fmla="val -113020"/>
              <a:gd name="adj2" fmla="val 969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“Pride and prejudice” work identifier</a:t>
            </a:r>
            <a:endParaRPr lang="en-US" dirty="0"/>
          </a:p>
        </p:txBody>
      </p:sp>
      <p:sp>
        <p:nvSpPr>
          <p:cNvPr id="5" name="TextBox 4"/>
          <p:cNvSpPr txBox="1"/>
          <p:nvPr/>
        </p:nvSpPr>
        <p:spPr>
          <a:xfrm>
            <a:off x="1176345" y="5205313"/>
            <a:ext cx="8020144" cy="923330"/>
          </a:xfrm>
          <a:prstGeom prst="rect">
            <a:avLst/>
          </a:prstGeom>
          <a:noFill/>
        </p:spPr>
        <p:txBody>
          <a:bodyPr wrap="none" rtlCol="0">
            <a:spAutoFit/>
          </a:bodyPr>
          <a:lstStyle/>
          <a:p>
            <a:r>
              <a:rPr lang="en-US" dirty="0" smtClean="0"/>
              <a:t>Note that the ‘person’ portion is embedded from the VIAF files,</a:t>
            </a:r>
          </a:p>
          <a:p>
            <a:r>
              <a:rPr lang="en-US" dirty="0" smtClean="0"/>
              <a:t>But the record itself is about “Pride and prejudice” and the display is created </a:t>
            </a:r>
          </a:p>
          <a:p>
            <a:r>
              <a:rPr lang="en-US" dirty="0"/>
              <a:t>b</a:t>
            </a:r>
            <a:r>
              <a:rPr lang="en-US" dirty="0" smtClean="0"/>
              <a:t>y OCLC.</a:t>
            </a:r>
            <a:endParaRPr lang="en-US" dirty="0"/>
          </a:p>
        </p:txBody>
      </p:sp>
      <p:sp>
        <p:nvSpPr>
          <p:cNvPr id="7" name="Footer Placeholder 6"/>
          <p:cNvSpPr>
            <a:spLocks noGrp="1"/>
          </p:cNvSpPr>
          <p:nvPr>
            <p:ph type="ftr" sz="quarter" idx="11"/>
          </p:nvPr>
        </p:nvSpPr>
        <p:spPr/>
        <p:txBody>
          <a:bodyPr/>
          <a:lstStyle/>
          <a:p>
            <a:r>
              <a:rPr lang="en-US" smtClean="0"/>
              <a:t>CEAL, Chicago (Mar. 2015)</a:t>
            </a:r>
            <a:endParaRPr lang="en-US"/>
          </a:p>
        </p:txBody>
      </p:sp>
      <p:sp>
        <p:nvSpPr>
          <p:cNvPr id="8" name="Slide Number Placeholder 7"/>
          <p:cNvSpPr>
            <a:spLocks noGrp="1"/>
          </p:cNvSpPr>
          <p:nvPr>
            <p:ph type="sldNum" sz="quarter" idx="12"/>
          </p:nvPr>
        </p:nvSpPr>
        <p:spPr/>
        <p:txBody>
          <a:bodyPr/>
          <a:lstStyle/>
          <a:p>
            <a:fld id="{076629CB-7937-4506-A327-ACF88B95BB03}" type="slidenum">
              <a:rPr lang="en-US" smtClean="0"/>
              <a:t>20</a:t>
            </a:fld>
            <a:endParaRPr lang="en-US"/>
          </a:p>
        </p:txBody>
      </p:sp>
    </p:spTree>
    <p:extLst>
      <p:ext uri="{BB962C8B-B14F-4D97-AF65-F5344CB8AC3E}">
        <p14:creationId xmlns:p14="http://schemas.microsoft.com/office/powerpoint/2010/main" val="326242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Microdata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356350"/>
          </a:xfrm>
          <a:prstGeom prst="rect">
            <a:avLst/>
          </a:prstGeom>
        </p:spPr>
      </p:pic>
      <p:sp>
        <p:nvSpPr>
          <p:cNvPr id="3" name="TextBox 2"/>
          <p:cNvSpPr txBox="1"/>
          <p:nvPr/>
        </p:nvSpPr>
        <p:spPr>
          <a:xfrm>
            <a:off x="5267526" y="231759"/>
            <a:ext cx="3556533" cy="369332"/>
          </a:xfrm>
          <a:prstGeom prst="rect">
            <a:avLst/>
          </a:prstGeom>
          <a:noFill/>
        </p:spPr>
        <p:txBody>
          <a:bodyPr wrap="none" rtlCol="0">
            <a:spAutoFit/>
          </a:bodyPr>
          <a:lstStyle/>
          <a:p>
            <a:r>
              <a:rPr lang="en-US" dirty="0" smtClean="0">
                <a:solidFill>
                  <a:schemeClr val="tx2">
                    <a:lumMod val="50000"/>
                  </a:schemeClr>
                </a:solidFill>
              </a:rPr>
              <a:t>[</a:t>
            </a:r>
            <a:r>
              <a:rPr lang="en-US" dirty="0" err="1" smtClean="0">
                <a:solidFill>
                  <a:schemeClr val="tx2">
                    <a:lumMod val="50000"/>
                  </a:schemeClr>
                </a:solidFill>
              </a:rPr>
              <a:t>Schema.org</a:t>
            </a:r>
            <a:r>
              <a:rPr lang="en-US" dirty="0" smtClean="0">
                <a:solidFill>
                  <a:schemeClr val="tx2">
                    <a:lumMod val="50000"/>
                  </a:schemeClr>
                </a:solidFill>
              </a:rPr>
              <a:t> example for person]</a:t>
            </a:r>
            <a:endParaRPr lang="en-US" dirty="0">
              <a:solidFill>
                <a:schemeClr val="tx2">
                  <a:lumMod val="50000"/>
                </a:schemeClr>
              </a:solidFill>
            </a:endParaRPr>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21</a:t>
            </a:fld>
            <a:endParaRPr lang="en-US"/>
          </a:p>
        </p:txBody>
      </p:sp>
    </p:spTree>
    <p:extLst>
      <p:ext uri="{BB962C8B-B14F-4D97-AF65-F5344CB8AC3E}">
        <p14:creationId xmlns:p14="http://schemas.microsoft.com/office/powerpoint/2010/main" val="423119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h Ma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10955"/>
            <a:ext cx="9144000" cy="5348815"/>
          </a:xfrm>
          <a:prstGeom prst="rect">
            <a:avLst/>
          </a:prstGeom>
        </p:spPr>
      </p:pic>
      <p:sp>
        <p:nvSpPr>
          <p:cNvPr id="3" name="TextBox 2"/>
          <p:cNvSpPr txBox="1"/>
          <p:nvPr/>
        </p:nvSpPr>
        <p:spPr>
          <a:xfrm>
            <a:off x="2623354" y="279288"/>
            <a:ext cx="4105511" cy="461665"/>
          </a:xfrm>
          <a:prstGeom prst="rect">
            <a:avLst/>
          </a:prstGeom>
          <a:noFill/>
        </p:spPr>
        <p:txBody>
          <a:bodyPr wrap="none" rtlCol="0">
            <a:spAutoFit/>
          </a:bodyPr>
          <a:lstStyle/>
          <a:p>
            <a:r>
              <a:rPr lang="en-US" sz="2400" dirty="0" smtClean="0"/>
              <a:t>Map of Bath from </a:t>
            </a:r>
            <a:r>
              <a:rPr lang="en-US" sz="2400" dirty="0" err="1" smtClean="0"/>
              <a:t>Geonames</a:t>
            </a:r>
            <a:endParaRPr lang="en-US" sz="2400" dirty="0"/>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22</a:t>
            </a:fld>
            <a:endParaRPr lang="en-US"/>
          </a:p>
        </p:txBody>
      </p:sp>
    </p:spTree>
    <p:extLst>
      <p:ext uri="{BB962C8B-B14F-4D97-AF65-F5344CB8AC3E}">
        <p14:creationId xmlns:p14="http://schemas.microsoft.com/office/powerpoint/2010/main" val="152964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h map 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61" y="1728164"/>
            <a:ext cx="7349553" cy="2869236"/>
          </a:xfrm>
          <a:prstGeom prst="rect">
            <a:avLst/>
          </a:prstGeom>
        </p:spPr>
      </p:pic>
      <p:sp>
        <p:nvSpPr>
          <p:cNvPr id="3" name="Oval Callout 2"/>
          <p:cNvSpPr/>
          <p:nvPr/>
        </p:nvSpPr>
        <p:spPr>
          <a:xfrm>
            <a:off x="2488022" y="426836"/>
            <a:ext cx="2529662" cy="1613647"/>
          </a:xfrm>
          <a:prstGeom prst="wedgeEllipseCallout">
            <a:avLst>
              <a:gd name="adj1" fmla="val -38528"/>
              <a:gd name="adj2" fmla="val 6185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Alternative names </a:t>
            </a:r>
            <a:endParaRPr lang="en-US" sz="2400" dirty="0"/>
          </a:p>
        </p:txBody>
      </p:sp>
      <p:sp>
        <p:nvSpPr>
          <p:cNvPr id="4" name="Oval Callout 3"/>
          <p:cNvSpPr/>
          <p:nvPr/>
        </p:nvSpPr>
        <p:spPr>
          <a:xfrm>
            <a:off x="5711411" y="579236"/>
            <a:ext cx="2529662" cy="1613647"/>
          </a:xfrm>
          <a:prstGeom prst="wedgeEllipseCallout">
            <a:avLst>
              <a:gd name="adj1" fmla="val -2314"/>
              <a:gd name="adj2" fmla="val 6508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Place identifier in </a:t>
            </a:r>
            <a:r>
              <a:rPr lang="en-US" sz="2400" dirty="0" err="1" smtClean="0"/>
              <a:t>Geonames</a:t>
            </a:r>
            <a:endParaRPr lang="en-US" sz="2400" dirty="0"/>
          </a:p>
        </p:txBody>
      </p:sp>
      <p:sp>
        <p:nvSpPr>
          <p:cNvPr id="5" name="Oval Callout 4"/>
          <p:cNvSpPr/>
          <p:nvPr/>
        </p:nvSpPr>
        <p:spPr>
          <a:xfrm>
            <a:off x="6228166" y="4624535"/>
            <a:ext cx="2529662" cy="1613647"/>
          </a:xfrm>
          <a:prstGeom prst="wedgeEllipseCallout">
            <a:avLst>
              <a:gd name="adj1" fmla="val -46759"/>
              <a:gd name="adj2" fmla="val -11040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Latitude &amp; longitude</a:t>
            </a:r>
            <a:endParaRPr lang="en-US" sz="2400" dirty="0"/>
          </a:p>
        </p:txBody>
      </p:sp>
      <p:sp>
        <p:nvSpPr>
          <p:cNvPr id="6" name="TextBox 5"/>
          <p:cNvSpPr txBox="1"/>
          <p:nvPr/>
        </p:nvSpPr>
        <p:spPr>
          <a:xfrm>
            <a:off x="884861" y="5183147"/>
            <a:ext cx="3403346" cy="523220"/>
          </a:xfrm>
          <a:prstGeom prst="rect">
            <a:avLst/>
          </a:prstGeom>
          <a:noFill/>
        </p:spPr>
        <p:txBody>
          <a:bodyPr wrap="none" rtlCol="0">
            <a:spAutoFit/>
          </a:bodyPr>
          <a:lstStyle/>
          <a:p>
            <a:r>
              <a:rPr lang="en-US" sz="2800" dirty="0" err="1" smtClean="0"/>
              <a:t>Geonames</a:t>
            </a:r>
            <a:r>
              <a:rPr lang="en-US" sz="2800" dirty="0" smtClean="0"/>
              <a:t> Map Key</a:t>
            </a:r>
            <a:endParaRPr lang="en-US" sz="2800" dirty="0"/>
          </a:p>
        </p:txBody>
      </p:sp>
      <p:sp>
        <p:nvSpPr>
          <p:cNvPr id="8" name="Footer Placeholder 7"/>
          <p:cNvSpPr>
            <a:spLocks noGrp="1"/>
          </p:cNvSpPr>
          <p:nvPr>
            <p:ph type="ftr" sz="quarter" idx="11"/>
          </p:nvPr>
        </p:nvSpPr>
        <p:spPr/>
        <p:txBody>
          <a:bodyPr/>
          <a:lstStyle/>
          <a:p>
            <a:r>
              <a:rPr lang="en-US" smtClean="0"/>
              <a:t>CEAL, Chicago (Mar. 2015)</a:t>
            </a:r>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23</a:t>
            </a:fld>
            <a:endParaRPr lang="en-US"/>
          </a:p>
        </p:txBody>
      </p:sp>
    </p:spTree>
    <p:extLst>
      <p:ext uri="{BB962C8B-B14F-4D97-AF65-F5344CB8AC3E}">
        <p14:creationId xmlns:p14="http://schemas.microsoft.com/office/powerpoint/2010/main" val="144915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h RDF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21355"/>
          </a:xfrm>
          <a:prstGeom prst="rect">
            <a:avLst/>
          </a:prstGeom>
        </p:spPr>
      </p:pic>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24</a:t>
            </a:fld>
            <a:endParaRPr lang="en-US"/>
          </a:p>
        </p:txBody>
      </p:sp>
    </p:spTree>
    <p:extLst>
      <p:ext uri="{BB962C8B-B14F-4D97-AF65-F5344CB8AC3E}">
        <p14:creationId xmlns:p14="http://schemas.microsoft.com/office/powerpoint/2010/main" val="163884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h RDF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8300"/>
            <a:ext cx="9144000" cy="3575538"/>
          </a:xfrm>
          <a:prstGeom prst="rect">
            <a:avLst/>
          </a:prstGeom>
        </p:spPr>
      </p:pic>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25</a:t>
            </a:fld>
            <a:endParaRPr lang="en-US"/>
          </a:p>
        </p:txBody>
      </p:sp>
    </p:spTree>
    <p:extLst>
      <p:ext uri="{BB962C8B-B14F-4D97-AF65-F5344CB8AC3E}">
        <p14:creationId xmlns:p14="http://schemas.microsoft.com/office/powerpoint/2010/main" val="854443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386541"/>
          </a:xfrm>
        </p:spPr>
        <p:txBody>
          <a:bodyPr/>
          <a:lstStyle/>
          <a:p>
            <a:r>
              <a:rPr lang="en-US" sz="3600" dirty="0" smtClean="0"/>
              <a:t>Participation</a:t>
            </a:r>
            <a:br>
              <a:rPr lang="en-US" sz="3600" dirty="0" smtClean="0"/>
            </a:br>
            <a:r>
              <a:rPr lang="en-US" sz="3600" dirty="0" smtClean="0"/>
              <a:t>Tools</a:t>
            </a:r>
            <a:endParaRPr lang="en-US" sz="3600" dirty="0"/>
          </a:p>
        </p:txBody>
      </p:sp>
      <p:sp>
        <p:nvSpPr>
          <p:cNvPr id="3" name="Text Placeholder 2"/>
          <p:cNvSpPr>
            <a:spLocks noGrp="1"/>
          </p:cNvSpPr>
          <p:nvPr>
            <p:ph type="body" sz="half" idx="2"/>
          </p:nvPr>
        </p:nvSpPr>
        <p:spPr>
          <a:xfrm>
            <a:off x="497540" y="1905000"/>
            <a:ext cx="3840480" cy="3850342"/>
          </a:xfrm>
        </p:spPr>
        <p:txBody>
          <a:bodyPr>
            <a:normAutofit/>
          </a:bodyPr>
          <a:lstStyle/>
          <a:p>
            <a:r>
              <a:rPr lang="en-US" sz="1800" dirty="0" smtClean="0"/>
              <a:t>While it’s great to see how others are building and sharing open data (and how much of it could be reused), how can libraries and communities of practice participate?</a:t>
            </a:r>
          </a:p>
          <a:p>
            <a:endParaRPr lang="en-US" sz="1800" dirty="0" smtClean="0"/>
          </a:p>
          <a:p>
            <a:r>
              <a:rPr lang="en-US" sz="1800" dirty="0" smtClean="0"/>
              <a:t>Disclaimer: I’m a member of the RDA Development Team (sponsor of the recent Jane-</a:t>
            </a:r>
            <a:r>
              <a:rPr lang="en-US" sz="1800" dirty="0" err="1" smtClean="0"/>
              <a:t>athon</a:t>
            </a:r>
            <a:r>
              <a:rPr lang="en-US" sz="1800" dirty="0" smtClean="0"/>
              <a:t>), so I’ll focus on showing you how that data was built</a:t>
            </a:r>
            <a:endParaRPr lang="en-US" sz="1800" dirty="0"/>
          </a:p>
        </p:txBody>
      </p:sp>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26</a:t>
            </a:fld>
            <a:endParaRPr lang="en-US"/>
          </a:p>
        </p:txBody>
      </p:sp>
      <p:pic>
        <p:nvPicPr>
          <p:cNvPr id="7" name="Picture Placeholder 6" descr="Card Alphabetizer.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3288" b="3288"/>
          <a:stretch>
            <a:fillRect/>
          </a:stretch>
        </p:blipFill>
        <p:spPr/>
      </p:pic>
      <p:sp>
        <p:nvSpPr>
          <p:cNvPr id="8" name="Rectangle 7"/>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17903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27</a:t>
            </a:fld>
            <a:endParaRPr lang="en-US"/>
          </a:p>
        </p:txBody>
      </p:sp>
      <p:pic>
        <p:nvPicPr>
          <p:cNvPr id="8" name="Picture 7" descr="Jane-athon LD opening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1"/>
            <a:ext cx="9144000" cy="6343649"/>
          </a:xfrm>
          <a:prstGeom prst="rect">
            <a:avLst/>
          </a:prstGeom>
        </p:spPr>
      </p:pic>
    </p:spTree>
    <p:extLst>
      <p:ext uri="{BB962C8B-B14F-4D97-AF65-F5344CB8AC3E}">
        <p14:creationId xmlns:p14="http://schemas.microsoft.com/office/powerpoint/2010/main" val="268813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076629CB-7937-4506-A327-ACF88B95BB03}" type="slidenum">
              <a:rPr lang="en-US" smtClean="0"/>
              <a:t>28</a:t>
            </a:fld>
            <a:endParaRPr lang="en-US"/>
          </a:p>
        </p:txBody>
      </p:sp>
      <p:pic>
        <p:nvPicPr>
          <p:cNvPr id="4" name="Picture 3" descr="Clueless R-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8400"/>
            <a:ext cx="9144000" cy="4497983"/>
          </a:xfrm>
          <a:prstGeom prst="rect">
            <a:avLst/>
          </a:prstGeom>
        </p:spPr>
      </p:pic>
    </p:spTree>
    <p:extLst>
      <p:ext uri="{BB962C8B-B14F-4D97-AF65-F5344CB8AC3E}">
        <p14:creationId xmlns:p14="http://schemas.microsoft.com/office/powerpoint/2010/main" val="265995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076629CB-7937-4506-A327-ACF88B95BB03}" type="slidenum">
              <a:rPr lang="en-US" smtClean="0"/>
              <a:t>29</a:t>
            </a:fld>
            <a:endParaRPr lang="en-US"/>
          </a:p>
        </p:txBody>
      </p:sp>
      <p:pic>
        <p:nvPicPr>
          <p:cNvPr id="4" name="Picture 3" descr="Clueless Work Reco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876300"/>
            <a:ext cx="8735359" cy="5099098"/>
          </a:xfrm>
          <a:prstGeom prst="rect">
            <a:avLst/>
          </a:prstGeom>
        </p:spPr>
      </p:pic>
    </p:spTree>
    <p:extLst>
      <p:ext uri="{BB962C8B-B14F-4D97-AF65-F5344CB8AC3E}">
        <p14:creationId xmlns:p14="http://schemas.microsoft.com/office/powerpoint/2010/main" val="382009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3F91B3B7-0CC5-5049-8E3E-829175444803}" type="slidenum">
              <a:rPr lang="en-US" smtClean="0"/>
              <a:pPr/>
              <a:t>3</a:t>
            </a:fld>
            <a:endParaRPr lang="en-US"/>
          </a:p>
        </p:txBody>
      </p:sp>
      <p:sp>
        <p:nvSpPr>
          <p:cNvPr id="4" name="TextBox 3"/>
          <p:cNvSpPr txBox="1"/>
          <p:nvPr/>
        </p:nvSpPr>
        <p:spPr>
          <a:xfrm>
            <a:off x="567489" y="580929"/>
            <a:ext cx="7877284" cy="41488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10000"/>
              </a:lnSpc>
            </a:pPr>
            <a:r>
              <a:rPr lang="en-US" sz="2400" dirty="0" smtClean="0"/>
              <a:t>“Wikipedia is founded on the belief (largely correct, as it turns out) that crowds both can and will provide high-quality content and metadata to the world at no charge.  For our part, in research libraries, we still tend to treat books as if they are primarily tools for linear reading, and metadata records as artisanal products.  We still build collections that are fenced off from the larger information world and encourage our patrons, against all reason, to begin their information searches within the confines of our artificially limited collections.”</a:t>
            </a:r>
            <a:endParaRPr lang="en-US" sz="2400" dirty="0"/>
          </a:p>
        </p:txBody>
      </p:sp>
      <p:sp>
        <p:nvSpPr>
          <p:cNvPr id="5" name="TextBox 4"/>
          <p:cNvSpPr txBox="1"/>
          <p:nvPr/>
        </p:nvSpPr>
        <p:spPr>
          <a:xfrm>
            <a:off x="3554599" y="5081066"/>
            <a:ext cx="5038121" cy="646331"/>
          </a:xfrm>
          <a:prstGeom prst="rect">
            <a:avLst/>
          </a:prstGeom>
          <a:noFill/>
        </p:spPr>
        <p:txBody>
          <a:bodyPr wrap="none" rtlCol="0">
            <a:spAutoFit/>
          </a:bodyPr>
          <a:lstStyle/>
          <a:p>
            <a:r>
              <a:rPr lang="en-US" dirty="0" smtClean="0"/>
              <a:t>Rick Anderson, </a:t>
            </a:r>
            <a:r>
              <a:rPr lang="en-US" i="1" dirty="0" smtClean="0"/>
              <a:t>The Crisis in Research Librarianship</a:t>
            </a:r>
            <a:r>
              <a:rPr lang="en-US" dirty="0" smtClean="0"/>
              <a:t>, </a:t>
            </a:r>
          </a:p>
          <a:p>
            <a:r>
              <a:rPr lang="en-US" dirty="0" smtClean="0"/>
              <a:t>  Journal of Academic Librarianship, July 2011</a:t>
            </a:r>
            <a:endParaRPr lang="en-US" dirty="0"/>
          </a:p>
        </p:txBody>
      </p:sp>
    </p:spTree>
    <p:extLst>
      <p:ext uri="{BB962C8B-B14F-4D97-AF65-F5344CB8AC3E}">
        <p14:creationId xmlns:p14="http://schemas.microsoft.com/office/powerpoint/2010/main" val="21744025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076629CB-7937-4506-A327-ACF88B95BB03}" type="slidenum">
              <a:rPr lang="en-US" smtClean="0"/>
              <a:t>30</a:t>
            </a:fld>
            <a:endParaRPr lang="en-US"/>
          </a:p>
        </p:txBody>
      </p:sp>
      <p:pic>
        <p:nvPicPr>
          <p:cNvPr id="4" name="Picture 3" descr="Clueless Manifestation reco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241300"/>
            <a:ext cx="7448424" cy="6223000"/>
          </a:xfrm>
          <a:prstGeom prst="rect">
            <a:avLst/>
          </a:prstGeom>
        </p:spPr>
      </p:pic>
    </p:spTree>
    <p:extLst>
      <p:ext uri="{BB962C8B-B14F-4D97-AF65-F5344CB8AC3E}">
        <p14:creationId xmlns:p14="http://schemas.microsoft.com/office/powerpoint/2010/main" val="2672973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076629CB-7937-4506-A327-ACF88B95BB03}" type="slidenum">
              <a:rPr lang="en-US" smtClean="0"/>
              <a:t>31</a:t>
            </a:fld>
            <a:endParaRPr lang="en-US"/>
          </a:p>
        </p:txBody>
      </p:sp>
      <p:pic>
        <p:nvPicPr>
          <p:cNvPr id="4" name="Picture 3" descr="RIMMF desc. anatom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15119"/>
            <a:ext cx="8748059" cy="6141231"/>
          </a:xfrm>
          <a:prstGeom prst="rect">
            <a:avLst/>
          </a:prstGeom>
        </p:spPr>
      </p:pic>
    </p:spTree>
    <p:extLst>
      <p:ext uri="{BB962C8B-B14F-4D97-AF65-F5344CB8AC3E}">
        <p14:creationId xmlns:p14="http://schemas.microsoft.com/office/powerpoint/2010/main" val="38223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ne RIMMF a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100"/>
            <a:ext cx="9144000" cy="4745182"/>
          </a:xfrm>
          <a:prstGeom prst="rect">
            <a:avLst/>
          </a:prstGeom>
        </p:spPr>
      </p:pic>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32</a:t>
            </a:fld>
            <a:endParaRPr lang="en-US"/>
          </a:p>
        </p:txBody>
      </p:sp>
    </p:spTree>
    <p:extLst>
      <p:ext uri="{BB962C8B-B14F-4D97-AF65-F5344CB8AC3E}">
        <p14:creationId xmlns:p14="http://schemas.microsoft.com/office/powerpoint/2010/main" val="2128113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AuthorOf.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52" y="124928"/>
            <a:ext cx="8858708" cy="6231422"/>
          </a:xfrm>
          <a:prstGeom prst="rect">
            <a:avLst/>
          </a:prstGeom>
        </p:spPr>
      </p:pic>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33</a:t>
            </a:fld>
            <a:endParaRPr lang="en-US"/>
          </a:p>
        </p:txBody>
      </p:sp>
    </p:spTree>
    <p:extLst>
      <p:ext uri="{BB962C8B-B14F-4D97-AF65-F5344CB8AC3E}">
        <p14:creationId xmlns:p14="http://schemas.microsoft.com/office/powerpoint/2010/main" val="3210117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AuthorOf property slic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332" y="1276175"/>
            <a:ext cx="8815927" cy="4345563"/>
          </a:xfrm>
          <a:prstGeom prst="rect">
            <a:avLst/>
          </a:prstGeom>
        </p:spPr>
      </p:pic>
      <p:sp>
        <p:nvSpPr>
          <p:cNvPr id="3" name="TextBox 2"/>
          <p:cNvSpPr txBox="1"/>
          <p:nvPr/>
        </p:nvSpPr>
        <p:spPr>
          <a:xfrm>
            <a:off x="2196537" y="520531"/>
            <a:ext cx="4901702" cy="461665"/>
          </a:xfrm>
          <a:prstGeom prst="rect">
            <a:avLst/>
          </a:prstGeom>
          <a:noFill/>
        </p:spPr>
        <p:txBody>
          <a:bodyPr wrap="none" rtlCol="0">
            <a:spAutoFit/>
          </a:bodyPr>
          <a:lstStyle/>
          <a:p>
            <a:r>
              <a:rPr lang="en-US" sz="2400" dirty="0" smtClean="0"/>
              <a:t>RDA Registry For Property Details</a:t>
            </a:r>
            <a:endParaRPr lang="en-US" sz="2400" dirty="0"/>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34</a:t>
            </a:fld>
            <a:endParaRPr lang="en-US"/>
          </a:p>
        </p:txBody>
      </p:sp>
    </p:spTree>
    <p:extLst>
      <p:ext uri="{BB962C8B-B14F-4D97-AF65-F5344CB8AC3E}">
        <p14:creationId xmlns:p14="http://schemas.microsoft.com/office/powerpoint/2010/main" val="3493338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076629CB-7937-4506-A327-ACF88B95BB03}" type="slidenum">
              <a:rPr lang="en-US" smtClean="0"/>
              <a:t>35</a:t>
            </a:fld>
            <a:endParaRPr lang="en-US"/>
          </a:p>
        </p:txBody>
      </p:sp>
      <p:pic>
        <p:nvPicPr>
          <p:cNvPr id="4" name="Picture 3" descr="Clueless RDF.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558800"/>
            <a:ext cx="8798859" cy="5730349"/>
          </a:xfrm>
          <a:prstGeom prst="rect">
            <a:avLst/>
          </a:prstGeom>
        </p:spPr>
      </p:pic>
    </p:spTree>
    <p:extLst>
      <p:ext uri="{BB962C8B-B14F-4D97-AF65-F5344CB8AC3E}">
        <p14:creationId xmlns:p14="http://schemas.microsoft.com/office/powerpoint/2010/main" val="3873525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89299"/>
            <a:ext cx="3008313" cy="1072821"/>
          </a:xfrm>
        </p:spPr>
        <p:txBody>
          <a:bodyPr/>
          <a:lstStyle/>
          <a:p>
            <a:r>
              <a:rPr lang="en-US" sz="3600" dirty="0" smtClean="0"/>
              <a:t>Mapping Our Way Around</a:t>
            </a:r>
            <a:endParaRPr lang="en-US" sz="3600" dirty="0"/>
          </a:p>
        </p:txBody>
      </p:sp>
      <p:pic>
        <p:nvPicPr>
          <p:cNvPr id="9" name="Content Placeholder 8" descr="map_montage.jpg"/>
          <p:cNvPicPr>
            <a:picLocks noGrp="1" noChangeAspect="1"/>
          </p:cNvPicPr>
          <p:nvPr>
            <p:ph idx="1"/>
          </p:nvPr>
        </p:nvPicPr>
        <p:blipFill>
          <a:blip r:embed="rId2">
            <a:extLst>
              <a:ext uri="{28A0092B-C50C-407E-A947-70E740481C1C}">
                <a14:useLocalDpi xmlns:a14="http://schemas.microsoft.com/office/drawing/2010/main" val="0"/>
              </a:ext>
            </a:extLst>
          </a:blip>
          <a:srcRect t="8667" b="8667"/>
          <a:stretch>
            <a:fillRect/>
          </a:stretch>
        </p:blipFill>
        <p:spPr/>
      </p:pic>
      <p:sp>
        <p:nvSpPr>
          <p:cNvPr id="6" name="Text Placeholder 5"/>
          <p:cNvSpPr>
            <a:spLocks noGrp="1"/>
          </p:cNvSpPr>
          <p:nvPr>
            <p:ph type="body" sz="half" idx="2"/>
          </p:nvPr>
        </p:nvSpPr>
        <p:spPr>
          <a:xfrm>
            <a:off x="551280" y="1696932"/>
            <a:ext cx="3008313" cy="4186568"/>
          </a:xfrm>
        </p:spPr>
        <p:txBody>
          <a:bodyPr>
            <a:noAutofit/>
          </a:bodyPr>
          <a:lstStyle/>
          <a:p>
            <a:r>
              <a:rPr lang="en-US" sz="1800" dirty="0" smtClean="0"/>
              <a:t>-There’s not just one way to align bibliographic data: we don’t have to agree on one ‘authoritative’ mapping</a:t>
            </a:r>
            <a:endParaRPr lang="en-US" sz="1800" dirty="0"/>
          </a:p>
          <a:p>
            <a:r>
              <a:rPr lang="en-US" sz="1800" dirty="0" smtClean="0"/>
              <a:t>-‘</a:t>
            </a:r>
            <a:r>
              <a:rPr lang="en-US" sz="1800" dirty="0" err="1" smtClean="0"/>
              <a:t>Crosswalking</a:t>
            </a:r>
            <a:r>
              <a:rPr lang="en-US" sz="1800" dirty="0" smtClean="0"/>
              <a:t>’ strategies, aimed at use by particular applications, are seen as primarily a network activity</a:t>
            </a:r>
            <a:endParaRPr lang="en-US" sz="1800" dirty="0"/>
          </a:p>
          <a:p>
            <a:r>
              <a:rPr lang="en-US" sz="1800" dirty="0" smtClean="0"/>
              <a:t>-Crosswalks only recognize one relationship: </a:t>
            </a:r>
            <a:r>
              <a:rPr lang="en-US" sz="1800" dirty="0" err="1" smtClean="0"/>
              <a:t>sameAs</a:t>
            </a:r>
            <a:r>
              <a:rPr lang="en-US" sz="1800" dirty="0" smtClean="0"/>
              <a:t>—a very blunt instrument!</a:t>
            </a:r>
            <a:endParaRPr lang="en-US" sz="1800" dirty="0"/>
          </a:p>
          <a:p>
            <a:r>
              <a:rPr lang="en-US" sz="1800" dirty="0" smtClean="0"/>
              <a:t> </a:t>
            </a:r>
            <a:endParaRPr lang="en-US" sz="1800" dirty="0"/>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4153B264-CDD5-B041-926A-1BD5E90538B0}" type="slidenum">
              <a:rPr lang="en-US" smtClean="0"/>
              <a:t>36</a:t>
            </a:fld>
            <a:endParaRPr lang="en-US"/>
          </a:p>
        </p:txBody>
      </p:sp>
    </p:spTree>
    <p:extLst>
      <p:ext uri="{BB962C8B-B14F-4D97-AF65-F5344CB8AC3E}">
        <p14:creationId xmlns:p14="http://schemas.microsoft.com/office/powerpoint/2010/main" val="1335638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171" y="5549383"/>
            <a:ext cx="1734335" cy="652718"/>
            <a:chOff x="4139951" y="2848290"/>
            <a:chExt cx="1734335" cy="652718"/>
          </a:xfrm>
        </p:grpSpPr>
        <p:sp>
          <p:nvSpPr>
            <p:cNvPr id="3" name="Oval 2"/>
            <p:cNvSpPr/>
            <p:nvPr/>
          </p:nvSpPr>
          <p:spPr>
            <a:xfrm>
              <a:off x="4139951" y="2848290"/>
              <a:ext cx="1734335"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 name="TextBox 3"/>
            <p:cNvSpPr txBox="1"/>
            <p:nvPr/>
          </p:nvSpPr>
          <p:spPr>
            <a:xfrm>
              <a:off x="4244160" y="2989983"/>
              <a:ext cx="1630126" cy="369332"/>
            </a:xfrm>
            <a:prstGeom prst="rect">
              <a:avLst/>
            </a:prstGeom>
            <a:noFill/>
          </p:spPr>
          <p:txBody>
            <a:bodyPr wrap="none" rtlCol="0">
              <a:spAutoFit/>
            </a:bodyPr>
            <a:lstStyle/>
            <a:p>
              <a:r>
                <a:rPr lang="en-GB" dirty="0" err="1"/>
                <a:t>b</a:t>
              </a:r>
              <a:r>
                <a:rPr lang="en-GB" dirty="0" err="1" smtClean="0"/>
                <a:t>ibo:numPages</a:t>
              </a:r>
              <a:endParaRPr lang="en-GB" dirty="0" smtClean="0"/>
            </a:p>
          </p:txBody>
        </p:sp>
      </p:grpSp>
      <p:cxnSp>
        <p:nvCxnSpPr>
          <p:cNvPr id="7" name="Curved Connector 6"/>
          <p:cNvCxnSpPr>
            <a:stCxn id="21" idx="0"/>
            <a:endCxn id="28" idx="4"/>
          </p:cNvCxnSpPr>
          <p:nvPr/>
        </p:nvCxnSpPr>
        <p:spPr>
          <a:xfrm rot="5400000" flipH="1" flipV="1">
            <a:off x="6005167" y="1365357"/>
            <a:ext cx="232884" cy="1270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27507" y="5538218"/>
            <a:ext cx="2088232" cy="652718"/>
            <a:chOff x="4139951" y="2848290"/>
            <a:chExt cx="2088232" cy="652718"/>
          </a:xfrm>
        </p:grpSpPr>
        <p:sp>
          <p:nvSpPr>
            <p:cNvPr id="12" name="Oval 11"/>
            <p:cNvSpPr/>
            <p:nvPr/>
          </p:nvSpPr>
          <p:spPr>
            <a:xfrm>
              <a:off x="4139951" y="2848290"/>
              <a:ext cx="2088232"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3" name="TextBox 12"/>
            <p:cNvSpPr txBox="1"/>
            <p:nvPr/>
          </p:nvSpPr>
          <p:spPr>
            <a:xfrm>
              <a:off x="4244160" y="2989983"/>
              <a:ext cx="1901418" cy="369332"/>
            </a:xfrm>
            <a:prstGeom prst="rect">
              <a:avLst/>
            </a:prstGeom>
            <a:noFill/>
          </p:spPr>
          <p:txBody>
            <a:bodyPr wrap="none" rtlCol="0">
              <a:spAutoFit/>
            </a:bodyPr>
            <a:lstStyle/>
            <a:p>
              <a:r>
                <a:rPr lang="en-GB" dirty="0" err="1" smtClean="0"/>
                <a:t>bibo:numVolumes</a:t>
              </a:r>
              <a:endParaRPr lang="en-GB" dirty="0" smtClean="0"/>
            </a:p>
          </p:txBody>
        </p:sp>
      </p:grpSp>
      <p:grpSp>
        <p:nvGrpSpPr>
          <p:cNvPr id="14" name="Group 13"/>
          <p:cNvGrpSpPr/>
          <p:nvPr/>
        </p:nvGrpSpPr>
        <p:grpSpPr>
          <a:xfrm>
            <a:off x="308780" y="3437641"/>
            <a:ext cx="1943032" cy="652718"/>
            <a:chOff x="4139951" y="2848290"/>
            <a:chExt cx="1443743" cy="652718"/>
          </a:xfrm>
          <a:solidFill>
            <a:schemeClr val="tx2">
              <a:lumMod val="20000"/>
              <a:lumOff val="80000"/>
            </a:schemeClr>
          </a:solidFill>
        </p:grpSpPr>
        <p:sp>
          <p:nvSpPr>
            <p:cNvPr id="15" name="Oval 14"/>
            <p:cNvSpPr/>
            <p:nvPr/>
          </p:nvSpPr>
          <p:spPr>
            <a:xfrm>
              <a:off x="4139951" y="2848290"/>
              <a:ext cx="1443743"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TextBox 15"/>
            <p:cNvSpPr txBox="1"/>
            <p:nvPr/>
          </p:nvSpPr>
          <p:spPr>
            <a:xfrm>
              <a:off x="4372908" y="2989983"/>
              <a:ext cx="1051317" cy="369332"/>
            </a:xfrm>
            <a:prstGeom prst="rect">
              <a:avLst/>
            </a:prstGeom>
            <a:grpFill/>
          </p:spPr>
          <p:txBody>
            <a:bodyPr wrap="square" rtlCol="0">
              <a:spAutoFit/>
            </a:bodyPr>
            <a:lstStyle/>
            <a:p>
              <a:r>
                <a:rPr lang="en-GB" dirty="0" err="1" smtClean="0"/>
                <a:t>rdam:extent</a:t>
              </a:r>
              <a:endParaRPr lang="en-GB" dirty="0" smtClean="0"/>
            </a:p>
          </p:txBody>
        </p:sp>
      </p:grpSp>
      <p:grpSp>
        <p:nvGrpSpPr>
          <p:cNvPr id="17" name="Group 16"/>
          <p:cNvGrpSpPr/>
          <p:nvPr/>
        </p:nvGrpSpPr>
        <p:grpSpPr>
          <a:xfrm>
            <a:off x="4850964" y="4974233"/>
            <a:ext cx="1992891" cy="652718"/>
            <a:chOff x="4139951" y="2848290"/>
            <a:chExt cx="1992891" cy="652718"/>
          </a:xfrm>
        </p:grpSpPr>
        <p:sp>
          <p:nvSpPr>
            <p:cNvPr id="18" name="Oval 17"/>
            <p:cNvSpPr/>
            <p:nvPr/>
          </p:nvSpPr>
          <p:spPr>
            <a:xfrm>
              <a:off x="4139951" y="2848290"/>
              <a:ext cx="1992891"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 name="TextBox 18"/>
            <p:cNvSpPr txBox="1"/>
            <p:nvPr/>
          </p:nvSpPr>
          <p:spPr>
            <a:xfrm>
              <a:off x="4232623" y="2989983"/>
              <a:ext cx="1807546" cy="369332"/>
            </a:xfrm>
            <a:prstGeom prst="rect">
              <a:avLst/>
            </a:prstGeom>
            <a:noFill/>
          </p:spPr>
          <p:txBody>
            <a:bodyPr wrap="none" rtlCol="0">
              <a:spAutoFit/>
            </a:bodyPr>
            <a:lstStyle/>
            <a:p>
              <a:r>
                <a:rPr lang="en-GB" dirty="0" err="1" smtClean="0"/>
                <a:t>isbd</a:t>
              </a:r>
              <a:r>
                <a:rPr lang="en-GB" dirty="0" smtClean="0"/>
                <a:t>:”has extent”</a:t>
              </a:r>
            </a:p>
          </p:txBody>
        </p:sp>
      </p:grpSp>
      <p:grpSp>
        <p:nvGrpSpPr>
          <p:cNvPr id="20" name="Group 19"/>
          <p:cNvGrpSpPr/>
          <p:nvPr/>
        </p:nvGrpSpPr>
        <p:grpSpPr>
          <a:xfrm>
            <a:off x="5450329" y="1481799"/>
            <a:ext cx="1342559" cy="652718"/>
            <a:chOff x="4139951" y="2848290"/>
            <a:chExt cx="1342559" cy="652718"/>
          </a:xfrm>
          <a:solidFill>
            <a:schemeClr val="accent5">
              <a:lumMod val="60000"/>
              <a:lumOff val="40000"/>
            </a:schemeClr>
          </a:solidFill>
        </p:grpSpPr>
        <p:sp>
          <p:nvSpPr>
            <p:cNvPr id="21" name="Oval 20"/>
            <p:cNvSpPr/>
            <p:nvPr/>
          </p:nvSpPr>
          <p:spPr>
            <a:xfrm>
              <a:off x="4139951" y="2848290"/>
              <a:ext cx="1342559"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2" name="TextBox 21"/>
            <p:cNvSpPr txBox="1"/>
            <p:nvPr/>
          </p:nvSpPr>
          <p:spPr>
            <a:xfrm>
              <a:off x="4240080" y="2989983"/>
              <a:ext cx="1142300" cy="369332"/>
            </a:xfrm>
            <a:prstGeom prst="rect">
              <a:avLst/>
            </a:prstGeom>
            <a:grpFill/>
          </p:spPr>
          <p:txBody>
            <a:bodyPr wrap="none" rtlCol="0">
              <a:spAutoFit/>
            </a:bodyPr>
            <a:lstStyle/>
            <a:p>
              <a:r>
                <a:rPr lang="en-GB" dirty="0" err="1" smtClean="0"/>
                <a:t>dct:extent</a:t>
              </a:r>
              <a:endParaRPr lang="en-GB" dirty="0" smtClean="0"/>
            </a:p>
          </p:txBody>
        </p:sp>
      </p:grpSp>
      <p:grpSp>
        <p:nvGrpSpPr>
          <p:cNvPr id="23" name="Group 22"/>
          <p:cNvGrpSpPr/>
          <p:nvPr/>
        </p:nvGrpSpPr>
        <p:grpSpPr>
          <a:xfrm>
            <a:off x="203851" y="4493134"/>
            <a:ext cx="2152889" cy="802765"/>
            <a:chOff x="4139951" y="2848290"/>
            <a:chExt cx="2152889" cy="652718"/>
          </a:xfrm>
          <a:solidFill>
            <a:schemeClr val="tx2">
              <a:lumMod val="20000"/>
              <a:lumOff val="80000"/>
            </a:schemeClr>
          </a:solidFill>
        </p:grpSpPr>
        <p:sp>
          <p:nvSpPr>
            <p:cNvPr id="24" name="Oval 23"/>
            <p:cNvSpPr/>
            <p:nvPr/>
          </p:nvSpPr>
          <p:spPr>
            <a:xfrm>
              <a:off x="4139951" y="2848290"/>
              <a:ext cx="2152889"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TextBox 24"/>
            <p:cNvSpPr txBox="1"/>
            <p:nvPr/>
          </p:nvSpPr>
          <p:spPr>
            <a:xfrm>
              <a:off x="4244880" y="2989983"/>
              <a:ext cx="1943031" cy="275274"/>
            </a:xfrm>
            <a:prstGeom prst="rect">
              <a:avLst/>
            </a:prstGeom>
            <a:grpFill/>
          </p:spPr>
          <p:txBody>
            <a:bodyPr wrap="square" rtlCol="0">
              <a:spAutoFit/>
            </a:bodyPr>
            <a:lstStyle/>
            <a:p>
              <a:r>
                <a:rPr lang="en-GB" sz="1600" dirty="0" err="1" smtClean="0"/>
                <a:t>rdam:extentOfText</a:t>
              </a:r>
              <a:endParaRPr lang="en-GB" sz="1600" dirty="0" smtClean="0"/>
            </a:p>
          </p:txBody>
        </p:sp>
      </p:grpSp>
      <p:grpSp>
        <p:nvGrpSpPr>
          <p:cNvPr id="27" name="Group 26"/>
          <p:cNvGrpSpPr/>
          <p:nvPr/>
        </p:nvGrpSpPr>
        <p:grpSpPr>
          <a:xfrm>
            <a:off x="5450329" y="596197"/>
            <a:ext cx="1342559" cy="652718"/>
            <a:chOff x="4139951" y="2848290"/>
            <a:chExt cx="1342559" cy="652718"/>
          </a:xfrm>
          <a:solidFill>
            <a:schemeClr val="accent5">
              <a:lumMod val="60000"/>
              <a:lumOff val="40000"/>
            </a:schemeClr>
          </a:solidFill>
        </p:grpSpPr>
        <p:sp>
          <p:nvSpPr>
            <p:cNvPr id="28" name="Oval 27"/>
            <p:cNvSpPr/>
            <p:nvPr/>
          </p:nvSpPr>
          <p:spPr>
            <a:xfrm>
              <a:off x="4139951" y="2848290"/>
              <a:ext cx="1342559"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9" name="TextBox 28"/>
            <p:cNvSpPr txBox="1"/>
            <p:nvPr/>
          </p:nvSpPr>
          <p:spPr>
            <a:xfrm>
              <a:off x="4240080" y="2989983"/>
              <a:ext cx="1181157" cy="369332"/>
            </a:xfrm>
            <a:prstGeom prst="rect">
              <a:avLst/>
            </a:prstGeom>
            <a:grpFill/>
          </p:spPr>
          <p:txBody>
            <a:bodyPr wrap="none" rtlCol="0">
              <a:spAutoFit/>
            </a:bodyPr>
            <a:lstStyle/>
            <a:p>
              <a:r>
                <a:rPr lang="en-GB" dirty="0" err="1" smtClean="0"/>
                <a:t>dct:format</a:t>
              </a:r>
              <a:endParaRPr lang="en-GB" dirty="0" smtClean="0"/>
            </a:p>
          </p:txBody>
        </p:sp>
      </p:grpSp>
      <p:cxnSp>
        <p:nvCxnSpPr>
          <p:cNvPr id="33" name="Curved Connector 32"/>
          <p:cNvCxnSpPr>
            <a:stCxn id="24" idx="0"/>
            <a:endCxn id="15" idx="4"/>
          </p:cNvCxnSpPr>
          <p:nvPr/>
        </p:nvCxnSpPr>
        <p:spPr>
          <a:xfrm rot="5400000" flipH="1" flipV="1">
            <a:off x="1078909" y="4291747"/>
            <a:ext cx="402775" cy="1270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015166" y="3450341"/>
            <a:ext cx="1443743" cy="652718"/>
            <a:chOff x="4139951" y="2848290"/>
            <a:chExt cx="1443743" cy="652718"/>
          </a:xfrm>
          <a:solidFill>
            <a:schemeClr val="tx2">
              <a:lumMod val="20000"/>
              <a:lumOff val="80000"/>
            </a:schemeClr>
          </a:solidFill>
        </p:grpSpPr>
        <p:sp>
          <p:nvSpPr>
            <p:cNvPr id="37" name="Oval 36"/>
            <p:cNvSpPr/>
            <p:nvPr/>
          </p:nvSpPr>
          <p:spPr>
            <a:xfrm>
              <a:off x="4139951" y="2848290"/>
              <a:ext cx="1443743"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8" name="TextBox 37"/>
            <p:cNvSpPr txBox="1"/>
            <p:nvPr/>
          </p:nvSpPr>
          <p:spPr>
            <a:xfrm>
              <a:off x="4192055" y="2989983"/>
              <a:ext cx="1277016" cy="369332"/>
            </a:xfrm>
            <a:prstGeom prst="rect">
              <a:avLst/>
            </a:prstGeom>
            <a:grpFill/>
          </p:spPr>
          <p:txBody>
            <a:bodyPr wrap="none" rtlCol="0">
              <a:spAutoFit/>
            </a:bodyPr>
            <a:lstStyle/>
            <a:p>
              <a:r>
                <a:rPr lang="en-GB" dirty="0" err="1" smtClean="0"/>
                <a:t>rdau:extent</a:t>
              </a:r>
              <a:endParaRPr lang="en-GB" dirty="0" smtClean="0"/>
            </a:p>
          </p:txBody>
        </p:sp>
      </p:grpSp>
      <p:grpSp>
        <p:nvGrpSpPr>
          <p:cNvPr id="39" name="Group 38"/>
          <p:cNvGrpSpPr/>
          <p:nvPr/>
        </p:nvGrpSpPr>
        <p:grpSpPr>
          <a:xfrm>
            <a:off x="2660593" y="4505835"/>
            <a:ext cx="2152889" cy="652718"/>
            <a:chOff x="4139951" y="2848290"/>
            <a:chExt cx="2152889" cy="652718"/>
          </a:xfrm>
          <a:solidFill>
            <a:schemeClr val="tx2">
              <a:lumMod val="20000"/>
              <a:lumOff val="80000"/>
            </a:schemeClr>
          </a:solidFill>
        </p:grpSpPr>
        <p:sp>
          <p:nvSpPr>
            <p:cNvPr id="40" name="Oval 39"/>
            <p:cNvSpPr/>
            <p:nvPr/>
          </p:nvSpPr>
          <p:spPr>
            <a:xfrm>
              <a:off x="4139951" y="2848290"/>
              <a:ext cx="2152889"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1" name="TextBox 40"/>
            <p:cNvSpPr txBox="1"/>
            <p:nvPr/>
          </p:nvSpPr>
          <p:spPr>
            <a:xfrm>
              <a:off x="4244879" y="2989983"/>
              <a:ext cx="1880515" cy="369332"/>
            </a:xfrm>
            <a:prstGeom prst="rect">
              <a:avLst/>
            </a:prstGeom>
            <a:grpFill/>
          </p:spPr>
          <p:txBody>
            <a:bodyPr wrap="none" rtlCol="0">
              <a:spAutoFit/>
            </a:bodyPr>
            <a:lstStyle/>
            <a:p>
              <a:r>
                <a:rPr lang="en-GB" dirty="0" err="1" smtClean="0"/>
                <a:t>rdau:extentOfText</a:t>
              </a:r>
              <a:endParaRPr lang="en-GB" dirty="0" smtClean="0"/>
            </a:p>
          </p:txBody>
        </p:sp>
      </p:grpSp>
      <p:cxnSp>
        <p:nvCxnSpPr>
          <p:cNvPr id="42" name="Curved Connector 41"/>
          <p:cNvCxnSpPr>
            <a:stCxn id="40" idx="0"/>
            <a:endCxn id="37" idx="4"/>
          </p:cNvCxnSpPr>
          <p:nvPr/>
        </p:nvCxnSpPr>
        <p:spPr>
          <a:xfrm rot="5400000" flipH="1" flipV="1">
            <a:off x="3535650" y="4304447"/>
            <a:ext cx="402776" cy="1270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4" idx="6"/>
            <a:endCxn id="40" idx="2"/>
          </p:cNvCxnSpPr>
          <p:nvPr/>
        </p:nvCxnSpPr>
        <p:spPr>
          <a:xfrm flipV="1">
            <a:off x="2356740" y="4832194"/>
            <a:ext cx="303853" cy="62323"/>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15" idx="6"/>
            <a:endCxn id="37" idx="2"/>
          </p:cNvCxnSpPr>
          <p:nvPr/>
        </p:nvCxnSpPr>
        <p:spPr>
          <a:xfrm>
            <a:off x="2251812" y="3764000"/>
            <a:ext cx="763354" cy="1270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 idx="0"/>
            <a:endCxn id="40" idx="4"/>
          </p:cNvCxnSpPr>
          <p:nvPr/>
        </p:nvCxnSpPr>
        <p:spPr>
          <a:xfrm rot="5400000" flipH="1" flipV="1">
            <a:off x="3518773" y="5331119"/>
            <a:ext cx="390830" cy="45699"/>
          </a:xfrm>
          <a:prstGeom prst="curvedConnector3">
            <a:avLst>
              <a:gd name="adj1" fmla="val 50000"/>
            </a:avLst>
          </a:prstGeom>
          <a:ln w="38100">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12" idx="0"/>
            <a:endCxn id="40" idx="3"/>
          </p:cNvCxnSpPr>
          <p:nvPr/>
        </p:nvCxnSpPr>
        <p:spPr>
          <a:xfrm rot="5400000" flipH="1" flipV="1">
            <a:off x="1986123" y="4548466"/>
            <a:ext cx="475253" cy="1504253"/>
          </a:xfrm>
          <a:prstGeom prst="curvedConnector3">
            <a:avLst>
              <a:gd name="adj1" fmla="val 50000"/>
            </a:avLst>
          </a:prstGeom>
          <a:ln w="38100">
            <a:prstDash val="sysDash"/>
            <a:tailEnd type="triangle" w="lg"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7186606" y="596197"/>
            <a:ext cx="1204342" cy="652718"/>
            <a:chOff x="4139952" y="2848290"/>
            <a:chExt cx="1204342" cy="652718"/>
          </a:xfrm>
          <a:solidFill>
            <a:schemeClr val="accent5">
              <a:lumMod val="60000"/>
              <a:lumOff val="40000"/>
            </a:schemeClr>
          </a:solidFill>
        </p:grpSpPr>
        <p:sp>
          <p:nvSpPr>
            <p:cNvPr id="56" name="Oval 55"/>
            <p:cNvSpPr/>
            <p:nvPr/>
          </p:nvSpPr>
          <p:spPr>
            <a:xfrm>
              <a:off x="4139952" y="2848290"/>
              <a:ext cx="1204342"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57" name="TextBox 56"/>
            <p:cNvSpPr txBox="1"/>
            <p:nvPr/>
          </p:nvSpPr>
          <p:spPr>
            <a:xfrm>
              <a:off x="4190017" y="2989983"/>
              <a:ext cx="1104213" cy="369332"/>
            </a:xfrm>
            <a:prstGeom prst="rect">
              <a:avLst/>
            </a:prstGeom>
            <a:grpFill/>
          </p:spPr>
          <p:txBody>
            <a:bodyPr wrap="none" rtlCol="0">
              <a:spAutoFit/>
            </a:bodyPr>
            <a:lstStyle/>
            <a:p>
              <a:r>
                <a:rPr lang="en-GB" dirty="0" err="1" smtClean="0"/>
                <a:t>dc:format</a:t>
              </a:r>
              <a:endParaRPr lang="en-GB" dirty="0" smtClean="0"/>
            </a:p>
          </p:txBody>
        </p:sp>
      </p:grpSp>
      <p:cxnSp>
        <p:nvCxnSpPr>
          <p:cNvPr id="58" name="Curved Connector 57"/>
          <p:cNvCxnSpPr>
            <a:stCxn id="28" idx="6"/>
            <a:endCxn id="56" idx="2"/>
          </p:cNvCxnSpPr>
          <p:nvPr/>
        </p:nvCxnSpPr>
        <p:spPr>
          <a:xfrm>
            <a:off x="6792888" y="922556"/>
            <a:ext cx="393718" cy="1270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6954745" y="3443050"/>
            <a:ext cx="1686267" cy="652718"/>
            <a:chOff x="4139950" y="2848290"/>
            <a:chExt cx="1686267" cy="652718"/>
          </a:xfrm>
          <a:solidFill>
            <a:schemeClr val="accent1">
              <a:lumMod val="40000"/>
              <a:lumOff val="60000"/>
            </a:schemeClr>
          </a:solidFill>
        </p:grpSpPr>
        <p:sp>
          <p:nvSpPr>
            <p:cNvPr id="63" name="Oval 62"/>
            <p:cNvSpPr/>
            <p:nvPr/>
          </p:nvSpPr>
          <p:spPr>
            <a:xfrm>
              <a:off x="4139950" y="2848290"/>
              <a:ext cx="1686267"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4" name="TextBox 63"/>
            <p:cNvSpPr txBox="1"/>
            <p:nvPr/>
          </p:nvSpPr>
          <p:spPr>
            <a:xfrm>
              <a:off x="4243329" y="2989983"/>
              <a:ext cx="1479508" cy="369332"/>
            </a:xfrm>
            <a:prstGeom prst="rect">
              <a:avLst/>
            </a:prstGeom>
            <a:grpFill/>
          </p:spPr>
          <p:txBody>
            <a:bodyPr wrap="none" rtlCol="0">
              <a:spAutoFit/>
            </a:bodyPr>
            <a:lstStyle/>
            <a:p>
              <a:r>
                <a:rPr lang="en-GB" dirty="0" err="1" smtClean="0"/>
                <a:t>rdau:duration</a:t>
              </a:r>
              <a:endParaRPr lang="en-GB" dirty="0" smtClean="0"/>
            </a:p>
          </p:txBody>
        </p:sp>
      </p:grpSp>
      <p:grpSp>
        <p:nvGrpSpPr>
          <p:cNvPr id="65" name="Group 64"/>
          <p:cNvGrpSpPr/>
          <p:nvPr/>
        </p:nvGrpSpPr>
        <p:grpSpPr>
          <a:xfrm>
            <a:off x="6980622" y="4512185"/>
            <a:ext cx="1634512" cy="652718"/>
            <a:chOff x="4315759" y="2860990"/>
            <a:chExt cx="1634512" cy="652718"/>
          </a:xfrm>
          <a:solidFill>
            <a:schemeClr val="accent1">
              <a:lumMod val="40000"/>
              <a:lumOff val="60000"/>
            </a:schemeClr>
          </a:solidFill>
        </p:grpSpPr>
        <p:sp>
          <p:nvSpPr>
            <p:cNvPr id="66" name="Oval 65"/>
            <p:cNvSpPr/>
            <p:nvPr/>
          </p:nvSpPr>
          <p:spPr>
            <a:xfrm>
              <a:off x="4315759" y="2860990"/>
              <a:ext cx="1634512" cy="6527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7" name="TextBox 66"/>
            <p:cNvSpPr txBox="1"/>
            <p:nvPr/>
          </p:nvSpPr>
          <p:spPr>
            <a:xfrm>
              <a:off x="4396467" y="3002683"/>
              <a:ext cx="1430299" cy="338554"/>
            </a:xfrm>
            <a:prstGeom prst="rect">
              <a:avLst/>
            </a:prstGeom>
            <a:grpFill/>
          </p:spPr>
          <p:txBody>
            <a:bodyPr wrap="none" rtlCol="0">
              <a:spAutoFit/>
            </a:bodyPr>
            <a:lstStyle/>
            <a:p>
              <a:r>
                <a:rPr lang="en-GB" sz="1600" dirty="0" err="1" smtClean="0"/>
                <a:t>rdae:duration</a:t>
              </a:r>
              <a:endParaRPr lang="en-GB" sz="1600" dirty="0" smtClean="0"/>
            </a:p>
          </p:txBody>
        </p:sp>
      </p:grpSp>
      <p:cxnSp>
        <p:nvCxnSpPr>
          <p:cNvPr id="68" name="Curved Connector 67"/>
          <p:cNvCxnSpPr>
            <a:stCxn id="66" idx="0"/>
            <a:endCxn id="63" idx="4"/>
          </p:cNvCxnSpPr>
          <p:nvPr/>
        </p:nvCxnSpPr>
        <p:spPr>
          <a:xfrm rot="5400000" flipH="1" flipV="1">
            <a:off x="7589670" y="4303977"/>
            <a:ext cx="416417" cy="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4742474" y="3827464"/>
            <a:ext cx="1808936" cy="652718"/>
            <a:chOff x="3939485" y="2863372"/>
            <a:chExt cx="1808936" cy="652718"/>
          </a:xfrm>
        </p:grpSpPr>
        <p:sp>
          <p:nvSpPr>
            <p:cNvPr id="83" name="Oval 82"/>
            <p:cNvSpPr/>
            <p:nvPr/>
          </p:nvSpPr>
          <p:spPr>
            <a:xfrm>
              <a:off x="3939485" y="2863372"/>
              <a:ext cx="1808936"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4" name="TextBox 83"/>
            <p:cNvSpPr txBox="1"/>
            <p:nvPr/>
          </p:nvSpPr>
          <p:spPr>
            <a:xfrm>
              <a:off x="4082955" y="3005065"/>
              <a:ext cx="1555234" cy="369332"/>
            </a:xfrm>
            <a:prstGeom prst="rect">
              <a:avLst/>
            </a:prstGeom>
            <a:noFill/>
          </p:spPr>
          <p:txBody>
            <a:bodyPr wrap="none" rtlCol="0">
              <a:spAutoFit/>
            </a:bodyPr>
            <a:lstStyle/>
            <a:p>
              <a:r>
                <a:rPr lang="en-GB" dirty="0" smtClean="0"/>
                <a:t>m21:M306__a</a:t>
              </a:r>
            </a:p>
          </p:txBody>
        </p:sp>
      </p:grpSp>
      <p:cxnSp>
        <p:nvCxnSpPr>
          <p:cNvPr id="89" name="Curved Connector 88"/>
          <p:cNvCxnSpPr>
            <a:stCxn id="83" idx="6"/>
            <a:endCxn id="63" idx="2"/>
          </p:cNvCxnSpPr>
          <p:nvPr/>
        </p:nvCxnSpPr>
        <p:spPr>
          <a:xfrm flipV="1">
            <a:off x="6551410" y="3769409"/>
            <a:ext cx="403335" cy="384414"/>
          </a:xfrm>
          <a:prstGeom prst="curvedConnector3">
            <a:avLst>
              <a:gd name="adj1" fmla="val 50000"/>
            </a:avLst>
          </a:prstGeom>
          <a:ln w="3810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63" idx="0"/>
            <a:endCxn id="21" idx="5"/>
          </p:cNvCxnSpPr>
          <p:nvPr/>
        </p:nvCxnSpPr>
        <p:spPr>
          <a:xfrm rot="16200000" flipV="1">
            <a:off x="6495017" y="2140188"/>
            <a:ext cx="1404121" cy="1201604"/>
          </a:xfrm>
          <a:prstGeom prst="curvedConnector3">
            <a:avLst>
              <a:gd name="adj1" fmla="val 50000"/>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5142816" y="2974064"/>
            <a:ext cx="1382931" cy="652718"/>
            <a:chOff x="4139952" y="2848290"/>
            <a:chExt cx="1382931" cy="652718"/>
          </a:xfrm>
        </p:grpSpPr>
        <p:sp>
          <p:nvSpPr>
            <p:cNvPr id="96" name="Oval 95"/>
            <p:cNvSpPr/>
            <p:nvPr/>
          </p:nvSpPr>
          <p:spPr>
            <a:xfrm>
              <a:off x="4139952" y="2848290"/>
              <a:ext cx="1382931"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7" name="TextBox 96"/>
            <p:cNvSpPr txBox="1"/>
            <p:nvPr/>
          </p:nvSpPr>
          <p:spPr>
            <a:xfrm>
              <a:off x="4224520" y="2989983"/>
              <a:ext cx="1213794" cy="369332"/>
            </a:xfrm>
            <a:prstGeom prst="rect">
              <a:avLst/>
            </a:prstGeom>
            <a:noFill/>
          </p:spPr>
          <p:txBody>
            <a:bodyPr wrap="none" rtlCol="0">
              <a:spAutoFit/>
            </a:bodyPr>
            <a:lstStyle/>
            <a:p>
              <a:r>
                <a:rPr lang="en-GB" dirty="0" smtClean="0"/>
                <a:t>m21:M300</a:t>
              </a:r>
            </a:p>
          </p:txBody>
        </p:sp>
      </p:grpSp>
      <p:cxnSp>
        <p:nvCxnSpPr>
          <p:cNvPr id="98" name="Curved Connector 97"/>
          <p:cNvCxnSpPr>
            <a:stCxn id="37" idx="0"/>
            <a:endCxn id="21" idx="3"/>
          </p:cNvCxnSpPr>
          <p:nvPr/>
        </p:nvCxnSpPr>
        <p:spPr>
          <a:xfrm rot="5400000" flipH="1" flipV="1">
            <a:off x="3986284" y="1789683"/>
            <a:ext cx="1411412" cy="1909904"/>
          </a:xfrm>
          <a:prstGeom prst="curvedConnector3">
            <a:avLst>
              <a:gd name="adj1" fmla="val 50000"/>
            </a:avLst>
          </a:prstGeom>
          <a:ln w="381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Curved Connector 110"/>
          <p:cNvCxnSpPr>
            <a:stCxn id="21" idx="7"/>
            <a:endCxn id="56" idx="3"/>
          </p:cNvCxnSpPr>
          <p:nvPr/>
        </p:nvCxnSpPr>
        <p:spPr>
          <a:xfrm rot="5400000" flipH="1" flipV="1">
            <a:off x="6767596" y="982006"/>
            <a:ext cx="424060" cy="766703"/>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a:stCxn id="96" idx="2"/>
            <a:endCxn id="37" idx="6"/>
          </p:cNvCxnSpPr>
          <p:nvPr/>
        </p:nvCxnSpPr>
        <p:spPr>
          <a:xfrm rot="10800000" flipV="1">
            <a:off x="4458910" y="3300422"/>
            <a:ext cx="683907" cy="476277"/>
          </a:xfrm>
          <a:prstGeom prst="curvedConnector3">
            <a:avLst>
              <a:gd name="adj1" fmla="val 50000"/>
            </a:avLst>
          </a:prstGeom>
          <a:ln w="3810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8" idx="1"/>
            <a:endCxn id="37" idx="5"/>
          </p:cNvCxnSpPr>
          <p:nvPr/>
        </p:nvCxnSpPr>
        <p:spPr>
          <a:xfrm rot="16200000" flipV="1">
            <a:off x="4163972" y="4090977"/>
            <a:ext cx="1062350" cy="895338"/>
          </a:xfrm>
          <a:prstGeom prst="curvedConnector3">
            <a:avLst>
              <a:gd name="adj1" fmla="val 50000"/>
            </a:avLst>
          </a:prstGeom>
          <a:ln w="38100">
            <a:prstDash val="sysDash"/>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6928729" y="5538219"/>
            <a:ext cx="1720095" cy="652718"/>
            <a:chOff x="4139952" y="2848290"/>
            <a:chExt cx="1720095" cy="652718"/>
          </a:xfrm>
        </p:grpSpPr>
        <p:sp>
          <p:nvSpPr>
            <p:cNvPr id="141" name="Oval 140"/>
            <p:cNvSpPr/>
            <p:nvPr/>
          </p:nvSpPr>
          <p:spPr>
            <a:xfrm>
              <a:off x="4139952" y="2848290"/>
              <a:ext cx="1720095"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2" name="TextBox 141"/>
            <p:cNvSpPr txBox="1"/>
            <p:nvPr/>
          </p:nvSpPr>
          <p:spPr>
            <a:xfrm>
              <a:off x="4215970" y="2989983"/>
              <a:ext cx="1568058" cy="369332"/>
            </a:xfrm>
            <a:prstGeom prst="rect">
              <a:avLst/>
            </a:prstGeom>
            <a:noFill/>
          </p:spPr>
          <p:txBody>
            <a:bodyPr wrap="none" rtlCol="0">
              <a:spAutoFit/>
            </a:bodyPr>
            <a:lstStyle/>
            <a:p>
              <a:r>
                <a:rPr lang="en-GB" dirty="0" smtClean="0"/>
                <a:t>unim:U127__a</a:t>
              </a:r>
            </a:p>
          </p:txBody>
        </p:sp>
      </p:grpSp>
      <p:cxnSp>
        <p:nvCxnSpPr>
          <p:cNvPr id="143" name="Curved Connector 142"/>
          <p:cNvCxnSpPr>
            <a:stCxn id="141" idx="6"/>
            <a:endCxn id="63" idx="6"/>
          </p:cNvCxnSpPr>
          <p:nvPr/>
        </p:nvCxnSpPr>
        <p:spPr>
          <a:xfrm flipH="1" flipV="1">
            <a:off x="8641012" y="3769409"/>
            <a:ext cx="7812" cy="2095169"/>
          </a:xfrm>
          <a:prstGeom prst="curvedConnector3">
            <a:avLst>
              <a:gd name="adj1" fmla="val -2926267"/>
            </a:avLst>
          </a:prstGeom>
          <a:ln w="38100">
            <a:prstDash val="sysDash"/>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1303537" y="2647704"/>
            <a:ext cx="1720095" cy="652718"/>
            <a:chOff x="4139952" y="2848290"/>
            <a:chExt cx="1720095" cy="652718"/>
          </a:xfrm>
        </p:grpSpPr>
        <p:sp>
          <p:nvSpPr>
            <p:cNvPr id="148" name="Oval 147"/>
            <p:cNvSpPr/>
            <p:nvPr/>
          </p:nvSpPr>
          <p:spPr>
            <a:xfrm>
              <a:off x="4139952" y="2848290"/>
              <a:ext cx="1720095" cy="6527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9" name="TextBox 148"/>
            <p:cNvSpPr txBox="1"/>
            <p:nvPr/>
          </p:nvSpPr>
          <p:spPr>
            <a:xfrm>
              <a:off x="4215970" y="2989983"/>
              <a:ext cx="1568058" cy="369332"/>
            </a:xfrm>
            <a:prstGeom prst="rect">
              <a:avLst/>
            </a:prstGeom>
            <a:noFill/>
          </p:spPr>
          <p:txBody>
            <a:bodyPr wrap="none" rtlCol="0">
              <a:spAutoFit/>
            </a:bodyPr>
            <a:lstStyle/>
            <a:p>
              <a:r>
                <a:rPr lang="en-GB" dirty="0" smtClean="0"/>
                <a:t>unim:U215__a</a:t>
              </a:r>
            </a:p>
          </p:txBody>
        </p:sp>
      </p:grpSp>
      <p:cxnSp>
        <p:nvCxnSpPr>
          <p:cNvPr id="150" name="Curved Connector 149"/>
          <p:cNvCxnSpPr>
            <a:stCxn id="148" idx="6"/>
            <a:endCxn id="37" idx="1"/>
          </p:cNvCxnSpPr>
          <p:nvPr/>
        </p:nvCxnSpPr>
        <p:spPr>
          <a:xfrm>
            <a:off x="3023632" y="2974063"/>
            <a:ext cx="202965" cy="571866"/>
          </a:xfrm>
          <a:prstGeom prst="curvedConnector2">
            <a:avLst/>
          </a:prstGeom>
          <a:ln w="38100">
            <a:prstDash val="sysDash"/>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5697" y="673646"/>
            <a:ext cx="4584095" cy="523220"/>
          </a:xfrm>
          <a:prstGeom prst="rect">
            <a:avLst/>
          </a:prstGeom>
          <a:noFill/>
        </p:spPr>
        <p:txBody>
          <a:bodyPr wrap="none" rtlCol="0">
            <a:spAutoFit/>
          </a:bodyPr>
          <a:lstStyle/>
          <a:p>
            <a:r>
              <a:rPr lang="en-US" sz="2800" i="1" dirty="0" smtClean="0"/>
              <a:t>What We Mean by ‘Mapping’</a:t>
            </a:r>
            <a:endParaRPr lang="en-US" sz="2800" i="1" dirty="0"/>
          </a:p>
        </p:txBody>
      </p:sp>
      <p:sp>
        <p:nvSpPr>
          <p:cNvPr id="9" name="Slide Number Placeholder 8"/>
          <p:cNvSpPr>
            <a:spLocks noGrp="1"/>
          </p:cNvSpPr>
          <p:nvPr>
            <p:ph type="sldNum" sz="quarter" idx="12"/>
          </p:nvPr>
        </p:nvSpPr>
        <p:spPr/>
        <p:txBody>
          <a:bodyPr/>
          <a:lstStyle/>
          <a:p>
            <a:fld id="{4153B264-CDD5-B041-926A-1BD5E90538B0}" type="slidenum">
              <a:rPr lang="en-US" smtClean="0"/>
              <a:t>37</a:t>
            </a:fld>
            <a:endParaRPr lang="en-US"/>
          </a:p>
        </p:txBody>
      </p:sp>
      <p:sp>
        <p:nvSpPr>
          <p:cNvPr id="10" name="Footer Placeholder 9"/>
          <p:cNvSpPr>
            <a:spLocks noGrp="1"/>
          </p:cNvSpPr>
          <p:nvPr>
            <p:ph type="ftr" sz="quarter" idx="11"/>
          </p:nvPr>
        </p:nvSpPr>
        <p:spPr/>
        <p:txBody>
          <a:bodyPr/>
          <a:lstStyle/>
          <a:p>
            <a:r>
              <a:rPr lang="en-US" smtClean="0"/>
              <a:t>CEAL, Chicago (Mar. 2015)</a:t>
            </a:r>
            <a:endParaRPr lang="en-US"/>
          </a:p>
        </p:txBody>
      </p:sp>
    </p:spTree>
    <p:extLst>
      <p:ext uri="{BB962C8B-B14F-4D97-AF65-F5344CB8AC3E}">
        <p14:creationId xmlns:p14="http://schemas.microsoft.com/office/powerpoint/2010/main" val="4103684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1000"/>
                                        <p:tgtEl>
                                          <p:spTgt spid="68"/>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1000"/>
                                        <p:tgtEl>
                                          <p:spTgt spid="111"/>
                                        </p:tgtEl>
                                      </p:cBhvr>
                                    </p:animEffec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1000"/>
                                        <p:tgtEl>
                                          <p:spTgt spid="98"/>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130"/>
                                        </p:tgtEl>
                                        <p:attrNameLst>
                                          <p:attrName>style.visibility</p:attrName>
                                        </p:attrNameLst>
                                      </p:cBhvr>
                                      <p:to>
                                        <p:strVal val="visible"/>
                                      </p:to>
                                    </p:set>
                                    <p:animEffect transition="in" filter="fade">
                                      <p:cBhvr>
                                        <p:cTn id="91" dur="1000"/>
                                        <p:tgtEl>
                                          <p:spTgt spid="13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fade">
                                      <p:cBhvr>
                                        <p:cTn id="104" dur="1000"/>
                                        <p:tgtEl>
                                          <p:spTgt spid="2"/>
                                        </p:tgtEl>
                                      </p:cBhvr>
                                    </p:animEffect>
                                  </p:childTnLst>
                                </p:cTn>
                              </p:par>
                            </p:childTnLst>
                          </p:cTn>
                        </p:par>
                        <p:par>
                          <p:cTn id="105" fill="hold">
                            <p:stCondLst>
                              <p:cond delay="3000"/>
                            </p:stCondLst>
                            <p:childTnLst>
                              <p:par>
                                <p:cTn id="106" presetID="10" presetClass="entr" presetSubtype="0" fill="hold" nodeType="after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1000"/>
                                        <p:tgtEl>
                                          <p:spTgt spid="4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47"/>
                                        </p:tgtEl>
                                        <p:attrNameLst>
                                          <p:attrName>style.visibility</p:attrName>
                                        </p:attrNameLst>
                                      </p:cBhvr>
                                      <p:to>
                                        <p:strVal val="visible"/>
                                      </p:to>
                                    </p:set>
                                    <p:animEffect transition="in" filter="fade">
                                      <p:cBhvr>
                                        <p:cTn id="113" dur="1000"/>
                                        <p:tgtEl>
                                          <p:spTgt spid="147"/>
                                        </p:tgtEl>
                                      </p:cBhvr>
                                    </p:animEffect>
                                  </p:childTnLst>
                                </p:cTn>
                              </p:par>
                            </p:childTnLst>
                          </p:cTn>
                        </p:par>
                        <p:par>
                          <p:cTn id="114" fill="hold">
                            <p:stCondLst>
                              <p:cond delay="1000"/>
                            </p:stCondLst>
                            <p:childTnLst>
                              <p:par>
                                <p:cTn id="115" presetID="10" presetClass="entr" presetSubtype="0" fill="hold" nodeType="afterEffect">
                                  <p:stCondLst>
                                    <p:cond delay="0"/>
                                  </p:stCondLst>
                                  <p:childTnLst>
                                    <p:set>
                                      <p:cBhvr>
                                        <p:cTn id="116" dur="1" fill="hold">
                                          <p:stCondLst>
                                            <p:cond delay="0"/>
                                          </p:stCondLst>
                                        </p:cTn>
                                        <p:tgtEl>
                                          <p:spTgt spid="150"/>
                                        </p:tgtEl>
                                        <p:attrNameLst>
                                          <p:attrName>style.visibility</p:attrName>
                                        </p:attrNameLst>
                                      </p:cBhvr>
                                      <p:to>
                                        <p:strVal val="visible"/>
                                      </p:to>
                                    </p:set>
                                    <p:animEffect transition="in" filter="fade">
                                      <p:cBhvr>
                                        <p:cTn id="117" dur="1000"/>
                                        <p:tgtEl>
                                          <p:spTgt spid="150"/>
                                        </p:tgtEl>
                                      </p:cBhvr>
                                    </p:animEffect>
                                  </p:childTnLst>
                                </p:cTn>
                              </p:par>
                            </p:childTnLst>
                          </p:cTn>
                        </p:par>
                        <p:par>
                          <p:cTn id="118" fill="hold">
                            <p:stCondLst>
                              <p:cond delay="2000"/>
                            </p:stCondLst>
                            <p:childTnLst>
                              <p:par>
                                <p:cTn id="119" presetID="10" presetClass="entr" presetSubtype="0" fill="hold" nodeType="after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fade">
                                      <p:cBhvr>
                                        <p:cTn id="121" dur="1000"/>
                                        <p:tgtEl>
                                          <p:spTgt spid="95"/>
                                        </p:tgtEl>
                                      </p:cBhvr>
                                    </p:animEffect>
                                  </p:childTnLst>
                                </p:cTn>
                              </p:par>
                            </p:childTnLst>
                          </p:cTn>
                        </p:par>
                        <p:par>
                          <p:cTn id="122" fill="hold">
                            <p:stCondLst>
                              <p:cond delay="3000"/>
                            </p:stCondLst>
                            <p:childTnLst>
                              <p:par>
                                <p:cTn id="123" presetID="10" presetClass="entr" presetSubtype="0" fill="hold" nodeType="afterEffect">
                                  <p:stCondLst>
                                    <p:cond delay="0"/>
                                  </p:stCondLst>
                                  <p:childTnLst>
                                    <p:set>
                                      <p:cBhvr>
                                        <p:cTn id="124" dur="1" fill="hold">
                                          <p:stCondLst>
                                            <p:cond delay="0"/>
                                          </p:stCondLst>
                                        </p:cTn>
                                        <p:tgtEl>
                                          <p:spTgt spid="124"/>
                                        </p:tgtEl>
                                        <p:attrNameLst>
                                          <p:attrName>style.visibility</p:attrName>
                                        </p:attrNameLst>
                                      </p:cBhvr>
                                      <p:to>
                                        <p:strVal val="visible"/>
                                      </p:to>
                                    </p:set>
                                    <p:animEffect transition="in" filter="fade">
                                      <p:cBhvr>
                                        <p:cTn id="125" dur="1000"/>
                                        <p:tgtEl>
                                          <p:spTgt spid="12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40"/>
                                        </p:tgtEl>
                                        <p:attrNameLst>
                                          <p:attrName>style.visibility</p:attrName>
                                        </p:attrNameLst>
                                      </p:cBhvr>
                                      <p:to>
                                        <p:strVal val="visible"/>
                                      </p:to>
                                    </p:set>
                                    <p:animEffect transition="in" filter="fade">
                                      <p:cBhvr>
                                        <p:cTn id="130" dur="1000"/>
                                        <p:tgtEl>
                                          <p:spTgt spid="140"/>
                                        </p:tgtEl>
                                      </p:cBhvr>
                                    </p:animEffect>
                                  </p:childTnLst>
                                </p:cTn>
                              </p:par>
                            </p:childTnLst>
                          </p:cTn>
                        </p:par>
                        <p:par>
                          <p:cTn id="131" fill="hold">
                            <p:stCondLst>
                              <p:cond delay="1000"/>
                            </p:stCondLst>
                            <p:childTnLst>
                              <p:par>
                                <p:cTn id="132" presetID="10" presetClass="entr" presetSubtype="0" fill="hold" nodeType="after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1000"/>
                                        <p:tgtEl>
                                          <p:spTgt spid="143"/>
                                        </p:tgtEl>
                                      </p:cBhvr>
                                    </p:animEffect>
                                  </p:childTnLst>
                                </p:cTn>
                              </p:par>
                            </p:childTnLst>
                          </p:cTn>
                        </p:par>
                        <p:par>
                          <p:cTn id="135" fill="hold">
                            <p:stCondLst>
                              <p:cond delay="2000"/>
                            </p:stCondLst>
                            <p:childTnLst>
                              <p:par>
                                <p:cTn id="136" presetID="10" presetClass="entr" presetSubtype="0" fill="hold" nodeType="afterEffect">
                                  <p:stCondLst>
                                    <p:cond delay="0"/>
                                  </p:stCondLst>
                                  <p:childTnLst>
                                    <p:set>
                                      <p:cBhvr>
                                        <p:cTn id="137" dur="1" fill="hold">
                                          <p:stCondLst>
                                            <p:cond delay="0"/>
                                          </p:stCondLst>
                                        </p:cTn>
                                        <p:tgtEl>
                                          <p:spTgt spid="82"/>
                                        </p:tgtEl>
                                        <p:attrNameLst>
                                          <p:attrName>style.visibility</p:attrName>
                                        </p:attrNameLst>
                                      </p:cBhvr>
                                      <p:to>
                                        <p:strVal val="visible"/>
                                      </p:to>
                                    </p:set>
                                    <p:animEffect transition="in" filter="fade">
                                      <p:cBhvr>
                                        <p:cTn id="138" dur="1000"/>
                                        <p:tgtEl>
                                          <p:spTgt spid="82"/>
                                        </p:tgtEl>
                                      </p:cBhvr>
                                    </p:animEffect>
                                  </p:childTnLst>
                                </p:cTn>
                              </p:par>
                            </p:childTnLst>
                          </p:cTn>
                        </p:par>
                        <p:par>
                          <p:cTn id="139" fill="hold">
                            <p:stCondLst>
                              <p:cond delay="3000"/>
                            </p:stCondLst>
                            <p:childTnLst>
                              <p:par>
                                <p:cTn id="140" presetID="10" presetClass="entr" presetSubtype="0" fill="hold" nodeType="afterEffect">
                                  <p:stCondLst>
                                    <p:cond delay="0"/>
                                  </p:stCondLst>
                                  <p:childTnLst>
                                    <p:set>
                                      <p:cBhvr>
                                        <p:cTn id="141" dur="1" fill="hold">
                                          <p:stCondLst>
                                            <p:cond delay="0"/>
                                          </p:stCondLst>
                                        </p:cTn>
                                        <p:tgtEl>
                                          <p:spTgt spid="89"/>
                                        </p:tgtEl>
                                        <p:attrNameLst>
                                          <p:attrName>style.visibility</p:attrName>
                                        </p:attrNameLst>
                                      </p:cBhvr>
                                      <p:to>
                                        <p:strVal val="visible"/>
                                      </p:to>
                                    </p:set>
                                    <p:animEffect transition="in" filter="fade">
                                      <p:cBhvr>
                                        <p:cTn id="142"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This </a:t>
            </a:r>
            <a:r>
              <a:rPr lang="en-US" dirty="0"/>
              <a:t>S</a:t>
            </a:r>
            <a:r>
              <a:rPr lang="en-US" dirty="0" smtClean="0"/>
              <a:t>hift </a:t>
            </a:r>
            <a:r>
              <a:rPr lang="en-US" dirty="0"/>
              <a:t>C</a:t>
            </a:r>
            <a:r>
              <a:rPr lang="en-US" dirty="0" smtClean="0"/>
              <a:t>ost </a:t>
            </a:r>
            <a:r>
              <a:rPr lang="en-US" dirty="0"/>
              <a:t>T</a:t>
            </a:r>
            <a:r>
              <a:rPr lang="en-US" dirty="0" smtClean="0"/>
              <a:t>oo </a:t>
            </a:r>
            <a:r>
              <a:rPr lang="en-US" dirty="0"/>
              <a:t>M</a:t>
            </a:r>
            <a:r>
              <a:rPr lang="en-US" dirty="0" smtClean="0"/>
              <a:t>uch?</a:t>
            </a:r>
            <a:br>
              <a:rPr lang="en-US" dirty="0" smtClean="0"/>
            </a:br>
            <a:r>
              <a:rPr lang="en-US" dirty="0" smtClean="0"/>
              <a:t>Not Necessarily!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Our current investments have reached the end of their usefulness</a:t>
            </a:r>
          </a:p>
          <a:p>
            <a:pPr lvl="1"/>
            <a:r>
              <a:rPr lang="en-US" dirty="0" smtClean="0"/>
              <a:t>All the possible efficiencies for traditional cataloging have already been accomplished (and the goalposts have shifted considerably)</a:t>
            </a:r>
          </a:p>
          <a:p>
            <a:r>
              <a:rPr lang="en-US" dirty="0" smtClean="0"/>
              <a:t>We need to support efforts to invest in more distributed innovation and focused collaboration—sharing the costs</a:t>
            </a:r>
          </a:p>
          <a:p>
            <a:r>
              <a:rPr lang="en-US" dirty="0" smtClean="0"/>
              <a:t>It’s the human effort that costs us most</a:t>
            </a:r>
          </a:p>
          <a:p>
            <a:pPr lvl="1"/>
            <a:r>
              <a:rPr lang="en-US" dirty="0" smtClean="0"/>
              <a:t>Cost of traditional cataloging is far too high, for increasingly dubious value</a:t>
            </a:r>
          </a:p>
          <a:p>
            <a:r>
              <a:rPr lang="en-US" dirty="0" smtClean="0">
                <a:ea typeface="ＭＳ Ｐゴシック" charset="0"/>
                <a:cs typeface="Arial"/>
              </a:rPr>
              <a:t>Quality </a:t>
            </a:r>
            <a:r>
              <a:rPr lang="en-US" dirty="0">
                <a:ea typeface="ＭＳ Ｐゴシック" charset="0"/>
                <a:cs typeface="Arial"/>
              </a:rPr>
              <a:t>is not tied to any particular creation strategy</a:t>
            </a:r>
          </a:p>
          <a:p>
            <a:pPr lvl="1"/>
            <a:r>
              <a:rPr lang="en-US" dirty="0">
                <a:ea typeface="ＭＳ Ｐゴシック" charset="0"/>
                <a:cs typeface="Arial"/>
              </a:rPr>
              <a:t>Human created metadata can be extremely variable</a:t>
            </a:r>
          </a:p>
          <a:p>
            <a:pPr lvl="1"/>
            <a:r>
              <a:rPr lang="en-US" dirty="0">
                <a:ea typeface="ＭＳ Ｐゴシック" charset="0"/>
                <a:cs typeface="Arial"/>
              </a:rPr>
              <a:t>Machine-created metadata is far more consistent, but that consistency may not be </a:t>
            </a:r>
            <a:r>
              <a:rPr lang="en-US" dirty="0" smtClean="0">
                <a:ea typeface="ＭＳ Ｐゴシック" charset="0"/>
                <a:cs typeface="Arial"/>
              </a:rPr>
              <a:t>correct</a:t>
            </a:r>
            <a:endParaRPr lang="en-US" dirty="0" smtClean="0"/>
          </a:p>
        </p:txBody>
      </p:sp>
      <p:sp>
        <p:nvSpPr>
          <p:cNvPr id="5" name="Slide Number Placeholder 4"/>
          <p:cNvSpPr>
            <a:spLocks noGrp="1"/>
          </p:cNvSpPr>
          <p:nvPr>
            <p:ph type="sldNum" sz="quarter" idx="12"/>
          </p:nvPr>
        </p:nvSpPr>
        <p:spPr/>
        <p:txBody>
          <a:bodyPr/>
          <a:lstStyle/>
          <a:p>
            <a:fld id="{DCBDBA97-C53C-044A-96AB-D1B8B9E89C4C}" type="slidenum">
              <a:rPr lang="en-US" smtClean="0"/>
              <a:pPr/>
              <a:t>38</a:t>
            </a:fld>
            <a:endParaRPr lang="en-US"/>
          </a:p>
        </p:txBody>
      </p:sp>
      <p:sp>
        <p:nvSpPr>
          <p:cNvPr id="7" name="Footer Placeholder 6"/>
          <p:cNvSpPr>
            <a:spLocks noGrp="1"/>
          </p:cNvSpPr>
          <p:nvPr>
            <p:ph type="ftr" sz="quarter" idx="11"/>
          </p:nvPr>
        </p:nvSpPr>
        <p:spPr/>
        <p:txBody>
          <a:bodyPr/>
          <a:lstStyle/>
          <a:p>
            <a:r>
              <a:rPr lang="en-US" smtClean="0"/>
              <a:t>CEAL, Chicago (Mar. 2015)</a:t>
            </a:r>
            <a:endParaRPr lang="en-US"/>
          </a:p>
        </p:txBody>
      </p:sp>
    </p:spTree>
    <p:extLst>
      <p:ext uri="{BB962C8B-B14F-4D97-AF65-F5344CB8AC3E}">
        <p14:creationId xmlns:p14="http://schemas.microsoft.com/office/powerpoint/2010/main" val="31840925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Imperatives</a:t>
            </a:r>
            <a:endParaRPr lang="en-US" dirty="0"/>
          </a:p>
        </p:txBody>
      </p:sp>
      <p:sp>
        <p:nvSpPr>
          <p:cNvPr id="3" name="Content Placeholder 2"/>
          <p:cNvSpPr>
            <a:spLocks noGrp="1"/>
          </p:cNvSpPr>
          <p:nvPr>
            <p:ph idx="1"/>
          </p:nvPr>
        </p:nvSpPr>
        <p:spPr/>
        <p:txBody>
          <a:bodyPr>
            <a:normAutofit lnSpcReduction="10000"/>
          </a:bodyPr>
          <a:lstStyle/>
          <a:p>
            <a:r>
              <a:rPr lang="en-US" dirty="0" smtClean="0"/>
              <a:t>Our big investment is (and has always been) in our data, not our systems</a:t>
            </a:r>
          </a:p>
          <a:p>
            <a:r>
              <a:rPr lang="en-US" dirty="0" smtClean="0"/>
              <a:t>Looking at new descriptive standards, recognize that you still have multiple needs </a:t>
            </a:r>
          </a:p>
          <a:p>
            <a:r>
              <a:rPr lang="en-US" dirty="0" smtClean="0"/>
              <a:t>Beware </a:t>
            </a:r>
            <a:r>
              <a:rPr lang="en-US" dirty="0"/>
              <a:t>of experts who promote a ‘one standard’ </a:t>
            </a:r>
            <a:r>
              <a:rPr lang="en-US" dirty="0" smtClean="0"/>
              <a:t>solution</a:t>
            </a:r>
          </a:p>
          <a:p>
            <a:pPr lvl="1"/>
            <a:r>
              <a:rPr lang="en-US" dirty="0" smtClean="0"/>
              <a:t>For data creation—likely to need richer data for your institution or community</a:t>
            </a:r>
          </a:p>
          <a:p>
            <a:pPr lvl="1"/>
            <a:r>
              <a:rPr lang="en-US" dirty="0" smtClean="0"/>
              <a:t>Distribution can include multiple streams with choices made by downstream user</a:t>
            </a:r>
          </a:p>
          <a:p>
            <a:pPr lvl="1"/>
            <a:r>
              <a:rPr lang="en-US" dirty="0" smtClean="0"/>
              <a:t>There are multiple paths to Linked Open Data; putting all your eggs in one basket will make your institution more vulnerable, not less</a:t>
            </a:r>
          </a:p>
          <a:p>
            <a:endParaRPr lang="en-US" dirty="0" smtClean="0"/>
          </a:p>
          <a:p>
            <a:pPr marL="0" indent="0">
              <a:buNone/>
            </a:pPr>
            <a:endParaRPr lang="en-US" dirty="0" smtClean="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239C9F0A-9CC9-8B47-BD4D-70EA1232E14E}"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CEAL, Chicago (Mar. 2015)</a:t>
            </a:r>
            <a:endParaRPr lang="en-US" dirty="0"/>
          </a:p>
        </p:txBody>
      </p:sp>
    </p:spTree>
    <p:extLst>
      <p:ext uri="{BB962C8B-B14F-4D97-AF65-F5344CB8AC3E}">
        <p14:creationId xmlns:p14="http://schemas.microsoft.com/office/powerpoint/2010/main" val="13906932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3F91B3B7-0CC5-5049-8E3E-829175444803}" type="slidenum">
              <a:rPr lang="en-US" smtClean="0"/>
              <a:pPr/>
              <a:t>4</a:t>
            </a:fld>
            <a:endParaRPr lang="en-US"/>
          </a:p>
        </p:txBody>
      </p:sp>
      <p:sp>
        <p:nvSpPr>
          <p:cNvPr id="4" name="TextBox 3"/>
          <p:cNvSpPr txBox="1"/>
          <p:nvPr/>
        </p:nvSpPr>
        <p:spPr>
          <a:xfrm>
            <a:off x="803013" y="864638"/>
            <a:ext cx="7401383" cy="34060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20000"/>
              </a:lnSpc>
            </a:pPr>
            <a:r>
              <a:rPr lang="en-US" sz="2000" dirty="0" smtClean="0"/>
              <a:t>“We must look with cold and hard-headed rationality at our current practices and ask ourselves not what value they offer, but rather what value our patrons believe they offer.  If what we offer our patrons is not perceived as valuable by them, then we have two choices: change their minds, or redirect our resources.  The former is virtually impossible; the latter is enormously painful.  But the latter is possible, and if we do not undertake such a redirection ourselves, it will almost certainly be undertaken for us.” </a:t>
            </a:r>
            <a:endParaRPr lang="en-US" sz="2000" dirty="0"/>
          </a:p>
        </p:txBody>
      </p:sp>
      <p:sp>
        <p:nvSpPr>
          <p:cNvPr id="5" name="TextBox 4"/>
          <p:cNvSpPr txBox="1"/>
          <p:nvPr/>
        </p:nvSpPr>
        <p:spPr>
          <a:xfrm>
            <a:off x="3500739" y="5263667"/>
            <a:ext cx="5038121" cy="646331"/>
          </a:xfrm>
          <a:prstGeom prst="rect">
            <a:avLst/>
          </a:prstGeom>
          <a:noFill/>
        </p:spPr>
        <p:txBody>
          <a:bodyPr wrap="none" rtlCol="0">
            <a:spAutoFit/>
          </a:bodyPr>
          <a:lstStyle/>
          <a:p>
            <a:r>
              <a:rPr lang="en-US" dirty="0" smtClean="0"/>
              <a:t>Rick Anderson, </a:t>
            </a:r>
            <a:r>
              <a:rPr lang="en-US" i="1" dirty="0" smtClean="0"/>
              <a:t>The Crisis in Research Librarianship</a:t>
            </a:r>
            <a:r>
              <a:rPr lang="en-US" dirty="0" smtClean="0"/>
              <a:t>, </a:t>
            </a:r>
          </a:p>
          <a:p>
            <a:r>
              <a:rPr lang="en-US" dirty="0" smtClean="0"/>
              <a:t>  Journal of Academic Librarianship, July 2011</a:t>
            </a:r>
            <a:endParaRPr lang="en-US" dirty="0"/>
          </a:p>
        </p:txBody>
      </p:sp>
    </p:spTree>
    <p:extLst>
      <p:ext uri="{BB962C8B-B14F-4D97-AF65-F5344CB8AC3E}">
        <p14:creationId xmlns:p14="http://schemas.microsoft.com/office/powerpoint/2010/main" val="33268459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Planning</a:t>
            </a:r>
            <a:endParaRPr lang="en-US" dirty="0"/>
          </a:p>
        </p:txBody>
      </p:sp>
      <p:sp>
        <p:nvSpPr>
          <p:cNvPr id="3" name="Content Placeholder 2"/>
          <p:cNvSpPr>
            <a:spLocks noGrp="1"/>
          </p:cNvSpPr>
          <p:nvPr>
            <p:ph idx="1"/>
          </p:nvPr>
        </p:nvSpPr>
        <p:spPr/>
        <p:txBody>
          <a:bodyPr>
            <a:normAutofit/>
          </a:bodyPr>
          <a:lstStyle/>
          <a:p>
            <a:r>
              <a:rPr lang="en-US" dirty="0" smtClean="0"/>
              <a:t>Keep in mind that ‘crosswalks’ are outdated</a:t>
            </a:r>
            <a:r>
              <a:rPr lang="en-US" dirty="0"/>
              <a:t> </a:t>
            </a:r>
            <a:r>
              <a:rPr lang="en-US" dirty="0" smtClean="0"/>
              <a:t>(and provide only one relationship: </a:t>
            </a:r>
            <a:r>
              <a:rPr lang="en-US" dirty="0" err="1" smtClean="0"/>
              <a:t>sameAs</a:t>
            </a:r>
            <a:r>
              <a:rPr lang="en-US" dirty="0" smtClean="0"/>
              <a:t>) </a:t>
            </a:r>
          </a:p>
          <a:p>
            <a:pPr lvl="1"/>
            <a:r>
              <a:rPr lang="en-US" dirty="0"/>
              <a:t>S</a:t>
            </a:r>
            <a:r>
              <a:rPr lang="en-US" dirty="0" smtClean="0"/>
              <a:t>emantic maps are flexible, shareable, and use a variety of relationships</a:t>
            </a:r>
          </a:p>
          <a:p>
            <a:pPr lvl="1"/>
            <a:r>
              <a:rPr lang="en-US" dirty="0" smtClean="0"/>
              <a:t>Support for building and sharing semantic maps is being planned </a:t>
            </a:r>
          </a:p>
          <a:p>
            <a:r>
              <a:rPr lang="en-US" dirty="0" smtClean="0"/>
              <a:t>As you plan: talk to systems people about data flow; your ILS may last for a while longer if you position it as part of your data flow, not your only or primary data flow</a:t>
            </a:r>
          </a:p>
          <a:p>
            <a:r>
              <a:rPr lang="en-US" dirty="0" smtClean="0"/>
              <a:t>Investing in staff education is money well spent—before decisions are made, not after</a:t>
            </a:r>
          </a:p>
          <a:p>
            <a:pPr lvl="1"/>
            <a:endParaRPr lang="en-US" dirty="0" smtClean="0"/>
          </a:p>
        </p:txBody>
      </p:sp>
      <p:sp>
        <p:nvSpPr>
          <p:cNvPr id="4" name="Footer Placeholder 3"/>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40</a:t>
            </a:fld>
            <a:endParaRPr lang="en-US"/>
          </a:p>
        </p:txBody>
      </p:sp>
    </p:spTree>
    <p:extLst>
      <p:ext uri="{BB962C8B-B14F-4D97-AF65-F5344CB8AC3E}">
        <p14:creationId xmlns:p14="http://schemas.microsoft.com/office/powerpoint/2010/main" val="2003110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3F91B3B7-0CC5-5049-8E3E-829175444803}" type="slidenum">
              <a:rPr lang="en-US" smtClean="0"/>
              <a:pPr/>
              <a:t>41</a:t>
            </a:fld>
            <a:endParaRPr lang="en-US"/>
          </a:p>
        </p:txBody>
      </p:sp>
      <p:sp>
        <p:nvSpPr>
          <p:cNvPr id="4" name="Rectangle 3"/>
          <p:cNvSpPr/>
          <p:nvPr/>
        </p:nvSpPr>
        <p:spPr>
          <a:xfrm>
            <a:off x="1026884" y="675499"/>
            <a:ext cx="7177512" cy="343478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30000"/>
              </a:lnSpc>
            </a:pPr>
            <a:r>
              <a:rPr lang="en-US" sz="2400" dirty="0" smtClean="0"/>
              <a:t>“In the big picture, very little will change: libraries will need to be in the data business to help people find things. In the close-up view, everything is changing-- the materials and players are different, the machines are different, and the technologies can do things that were hard to imagine even 20 years ago.”</a:t>
            </a:r>
            <a:endParaRPr lang="en-US" sz="2400" dirty="0"/>
          </a:p>
        </p:txBody>
      </p:sp>
      <p:sp>
        <p:nvSpPr>
          <p:cNvPr id="5" name="TextBox 4"/>
          <p:cNvSpPr txBox="1"/>
          <p:nvPr/>
        </p:nvSpPr>
        <p:spPr>
          <a:xfrm>
            <a:off x="919737" y="5309419"/>
            <a:ext cx="7182675" cy="646331"/>
          </a:xfrm>
          <a:prstGeom prst="rect">
            <a:avLst/>
          </a:prstGeom>
          <a:noFill/>
        </p:spPr>
        <p:txBody>
          <a:bodyPr wrap="none" rtlCol="0">
            <a:spAutoFit/>
          </a:bodyPr>
          <a:lstStyle/>
          <a:p>
            <a:r>
              <a:rPr lang="en-US" dirty="0" smtClean="0"/>
              <a:t>Eric Hellman </a:t>
            </a:r>
          </a:p>
          <a:p>
            <a:r>
              <a:rPr lang="en-US" dirty="0" smtClean="0">
                <a:hlinkClick r:id="rId3"/>
              </a:rPr>
              <a:t>http://go-to-hellman.blogspot.com/2011/07/library-data-why-bother.html</a:t>
            </a:r>
            <a:endParaRPr lang="en-US" dirty="0"/>
          </a:p>
        </p:txBody>
      </p:sp>
    </p:spTree>
    <p:extLst>
      <p:ext uri="{BB962C8B-B14F-4D97-AF65-F5344CB8AC3E}">
        <p14:creationId xmlns:p14="http://schemas.microsoft.com/office/powerpoint/2010/main" val="16544565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Content Placeholder 4"/>
          <p:cNvSpPr>
            <a:spLocks noGrp="1"/>
          </p:cNvSpPr>
          <p:nvPr>
            <p:ph idx="1"/>
          </p:nvPr>
        </p:nvSpPr>
        <p:spPr/>
        <p:txBody>
          <a:bodyPr>
            <a:normAutofit fontScale="85000" lnSpcReduction="20000"/>
          </a:bodyPr>
          <a:lstStyle/>
          <a:p>
            <a:r>
              <a:rPr lang="en-US" dirty="0"/>
              <a:t>Rick Anderson, </a:t>
            </a:r>
            <a:r>
              <a:rPr lang="en-US" i="1" dirty="0"/>
              <a:t>The Crisis in Research Librarianship</a:t>
            </a:r>
            <a:r>
              <a:rPr lang="en-US" dirty="0"/>
              <a:t>, </a:t>
            </a:r>
            <a:r>
              <a:rPr lang="en-US" dirty="0" smtClean="0"/>
              <a:t>Journal </a:t>
            </a:r>
            <a:r>
              <a:rPr lang="en-US" dirty="0"/>
              <a:t>of Academic Librarianship, July </a:t>
            </a:r>
            <a:r>
              <a:rPr lang="en-US" dirty="0" smtClean="0"/>
              <a:t>2011</a:t>
            </a:r>
            <a:r>
              <a:rPr lang="en-US" sz="1600" dirty="0" smtClean="0"/>
              <a:t> </a:t>
            </a:r>
            <a:r>
              <a:rPr lang="en-US" dirty="0" smtClean="0">
                <a:hlinkClick r:id="rId2"/>
              </a:rPr>
              <a:t>http</a:t>
            </a:r>
            <a:r>
              <a:rPr lang="en-US" dirty="0">
                <a:hlinkClick r:id="rId2"/>
              </a:rPr>
              <a:t>://content.lib.utah.edu/cdm/ref/collection/uspace/id/</a:t>
            </a:r>
            <a:r>
              <a:rPr lang="en-US" dirty="0" smtClean="0">
                <a:hlinkClick r:id="rId2"/>
              </a:rPr>
              <a:t>1467</a:t>
            </a:r>
            <a:endParaRPr lang="en-US" dirty="0" smtClean="0"/>
          </a:p>
          <a:p>
            <a:r>
              <a:rPr lang="en-US" dirty="0" smtClean="0"/>
              <a:t>Introducing Linked Data and </a:t>
            </a:r>
            <a:r>
              <a:rPr lang="en-US" dirty="0"/>
              <a:t>The Semantic Web </a:t>
            </a:r>
            <a:r>
              <a:rPr lang="en-US" dirty="0" smtClean="0">
                <a:hlinkClick r:id="rId3"/>
              </a:rPr>
              <a:t>http</a:t>
            </a:r>
            <a:r>
              <a:rPr lang="en-US" dirty="0">
                <a:hlinkClick r:id="rId3"/>
              </a:rPr>
              <a:t>://www.linkeddatatools.com/semantic-web-</a:t>
            </a:r>
            <a:r>
              <a:rPr lang="en-US" dirty="0" smtClean="0">
                <a:hlinkClick r:id="rId3"/>
              </a:rPr>
              <a:t>basics</a:t>
            </a:r>
            <a:endParaRPr lang="en-US" dirty="0" smtClean="0"/>
          </a:p>
          <a:p>
            <a:r>
              <a:rPr lang="en-US" dirty="0" smtClean="0"/>
              <a:t>Free </a:t>
            </a:r>
            <a:r>
              <a:rPr lang="en-US" dirty="0"/>
              <a:t>Your Metadata </a:t>
            </a:r>
            <a:r>
              <a:rPr lang="en-US" dirty="0" smtClean="0">
                <a:hlinkClick r:id="rId4"/>
              </a:rPr>
              <a:t>http</a:t>
            </a:r>
            <a:r>
              <a:rPr lang="en-US" dirty="0">
                <a:hlinkClick r:id="rId4"/>
              </a:rPr>
              <a:t>://freeyourmetadata.org</a:t>
            </a:r>
            <a:r>
              <a:rPr lang="en-US" dirty="0" smtClean="0">
                <a:hlinkClick r:id="rId4"/>
              </a:rPr>
              <a:t>/</a:t>
            </a:r>
            <a:r>
              <a:rPr lang="en-US" dirty="0" smtClean="0"/>
              <a:t> </a:t>
            </a:r>
          </a:p>
          <a:p>
            <a:r>
              <a:rPr lang="en-US" dirty="0" smtClean="0"/>
              <a:t>Linked Open Data Laundromat </a:t>
            </a:r>
            <a:r>
              <a:rPr lang="en-US" dirty="0" smtClean="0">
                <a:hlinkClick r:id="rId5"/>
              </a:rPr>
              <a:t>http://lodlaundromat.org</a:t>
            </a:r>
            <a:r>
              <a:rPr lang="en-US" dirty="0" smtClean="0"/>
              <a:t> </a:t>
            </a:r>
          </a:p>
          <a:p>
            <a:r>
              <a:rPr lang="en-US" dirty="0" smtClean="0"/>
              <a:t>Linked data for libraries, archives and museums : how to clean, link and publish your metadata. Chicago : Neal-Schuman, 2014</a:t>
            </a:r>
          </a:p>
          <a:p>
            <a:r>
              <a:rPr lang="en-US" dirty="0" smtClean="0"/>
              <a:t>Linked data: what </a:t>
            </a:r>
            <a:r>
              <a:rPr lang="en-US" dirty="0"/>
              <a:t>c</a:t>
            </a:r>
            <a:r>
              <a:rPr lang="en-US" dirty="0" smtClean="0"/>
              <a:t>ataloguers </a:t>
            </a:r>
            <a:r>
              <a:rPr lang="en-US" dirty="0"/>
              <a:t>n</a:t>
            </a:r>
            <a:r>
              <a:rPr lang="en-US" dirty="0" smtClean="0"/>
              <a:t>eed to know </a:t>
            </a:r>
            <a:r>
              <a:rPr lang="en-US" dirty="0" smtClean="0">
                <a:hlinkClick r:id="rId6"/>
              </a:rPr>
              <a:t>http</a:t>
            </a:r>
            <a:r>
              <a:rPr lang="en-US" dirty="0">
                <a:hlinkClick r:id="rId6"/>
              </a:rPr>
              <a:t>://www.cilip.org.uk/cataloguing-indexing-group/presentations/linked-data-what-cataloguers-need-know-</a:t>
            </a:r>
            <a:r>
              <a:rPr lang="en-US" dirty="0" smtClean="0">
                <a:hlinkClick r:id="rId6"/>
              </a:rPr>
              <a:t>2015</a:t>
            </a:r>
            <a:r>
              <a:rPr lang="en-US" dirty="0" smtClean="0"/>
              <a:t> </a:t>
            </a:r>
          </a:p>
          <a:p>
            <a:endParaRPr lang="en-US" dirty="0"/>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42</a:t>
            </a:fld>
            <a:endParaRPr lang="en-US"/>
          </a:p>
        </p:txBody>
      </p:sp>
    </p:spTree>
    <p:extLst>
      <p:ext uri="{BB962C8B-B14F-4D97-AF65-F5344CB8AC3E}">
        <p14:creationId xmlns:p14="http://schemas.microsoft.com/office/powerpoint/2010/main" val="2653226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4579" y="1188897"/>
            <a:ext cx="3422483" cy="830766"/>
          </a:xfrm>
        </p:spPr>
        <p:txBody>
          <a:bodyPr>
            <a:normAutofit/>
          </a:bodyPr>
          <a:lstStyle/>
          <a:p>
            <a:r>
              <a:rPr lang="en-US" sz="2800" dirty="0" smtClean="0"/>
              <a:t>Contact Information</a:t>
            </a:r>
            <a:endParaRPr lang="en-US" sz="2800" dirty="0"/>
          </a:p>
        </p:txBody>
      </p:sp>
      <p:pic>
        <p:nvPicPr>
          <p:cNvPr id="10" name="Content Placeholder 9" descr="Car with license.jpg"/>
          <p:cNvPicPr>
            <a:picLocks noGrp="1" noChangeAspect="1"/>
          </p:cNvPicPr>
          <p:nvPr>
            <p:ph idx="1"/>
          </p:nvPr>
        </p:nvPicPr>
        <p:blipFill>
          <a:blip r:embed="rId2" cstate="email">
            <a:extLst>
              <a:ext uri="{28A0092B-C50C-407E-A947-70E740481C1C}">
                <a14:useLocalDpi xmlns:a14="http://schemas.microsoft.com/office/drawing/2010/main" val="0"/>
              </a:ext>
            </a:extLst>
          </a:blip>
          <a:srcRect t="-26335" b="-26335"/>
          <a:stretch>
            <a:fillRect/>
          </a:stretch>
        </p:blipFill>
        <p:spPr>
          <a:xfrm>
            <a:off x="952052" y="403412"/>
            <a:ext cx="3840480" cy="5722751"/>
          </a:xfrm>
        </p:spPr>
      </p:pic>
      <p:sp>
        <p:nvSpPr>
          <p:cNvPr id="9" name="Text Placeholder 8"/>
          <p:cNvSpPr>
            <a:spLocks noGrp="1"/>
          </p:cNvSpPr>
          <p:nvPr>
            <p:ph type="body" sz="half" idx="2"/>
          </p:nvPr>
        </p:nvSpPr>
        <p:spPr>
          <a:xfrm>
            <a:off x="5034579" y="2387465"/>
            <a:ext cx="3411725" cy="3362285"/>
          </a:xfrm>
        </p:spPr>
        <p:txBody>
          <a:bodyPr>
            <a:normAutofit/>
          </a:bodyPr>
          <a:lstStyle/>
          <a:p>
            <a:r>
              <a:rPr lang="en-US" sz="2400" dirty="0" smtClean="0"/>
              <a:t>Diane Hillmann</a:t>
            </a:r>
          </a:p>
          <a:p>
            <a:r>
              <a:rPr lang="en-US" sz="1800" dirty="0" smtClean="0">
                <a:hlinkClick r:id="rId3"/>
              </a:rPr>
              <a:t>metadata.maven@gmail.com</a:t>
            </a:r>
            <a:endParaRPr lang="en-US" sz="1800" dirty="0" smtClean="0"/>
          </a:p>
          <a:p>
            <a:endParaRPr lang="en-US" dirty="0"/>
          </a:p>
          <a:p>
            <a:r>
              <a:rPr lang="en-US" dirty="0" smtClean="0"/>
              <a:t>Links: </a:t>
            </a:r>
          </a:p>
          <a:p>
            <a:r>
              <a:rPr lang="en-US" dirty="0" smtClean="0">
                <a:hlinkClick r:id="rId4"/>
              </a:rPr>
              <a:t>http://RDARegistry.info</a:t>
            </a:r>
            <a:endParaRPr lang="en-US" dirty="0" smtClean="0"/>
          </a:p>
          <a:p>
            <a:r>
              <a:rPr lang="en-US" dirty="0" smtClean="0">
                <a:hlinkClick r:id="rId5"/>
              </a:rPr>
              <a:t>http://rballs.info</a:t>
            </a:r>
            <a:r>
              <a:rPr lang="en-US" dirty="0" smtClean="0"/>
              <a:t> </a:t>
            </a:r>
          </a:p>
          <a:p>
            <a:r>
              <a:rPr lang="en-US" dirty="0" smtClean="0">
                <a:hlinkClick r:id="rId6"/>
              </a:rPr>
              <a:t>http://marc21rdf.info</a:t>
            </a:r>
            <a:r>
              <a:rPr lang="en-US" dirty="0" smtClean="0"/>
              <a:t> </a:t>
            </a:r>
          </a:p>
          <a:p>
            <a:r>
              <a:rPr lang="en-US" dirty="0" smtClean="0">
                <a:hlinkClick r:id="rId7"/>
              </a:rPr>
              <a:t>http://managemetadata.com/blog/</a:t>
            </a:r>
            <a:r>
              <a:rPr lang="en-US" dirty="0" smtClean="0"/>
              <a:t> </a:t>
            </a:r>
          </a:p>
          <a:p>
            <a:endParaRPr lang="en-US" dirty="0"/>
          </a:p>
          <a:p>
            <a:endParaRPr lang="en-US" dirty="0"/>
          </a:p>
        </p:txBody>
      </p:sp>
      <p:sp>
        <p:nvSpPr>
          <p:cNvPr id="12" name="TextBox 11"/>
          <p:cNvSpPr txBox="1"/>
          <p:nvPr/>
        </p:nvSpPr>
        <p:spPr>
          <a:xfrm>
            <a:off x="1094084" y="5401239"/>
            <a:ext cx="3698448" cy="646331"/>
          </a:xfrm>
          <a:prstGeom prst="rect">
            <a:avLst/>
          </a:prstGeom>
          <a:noFill/>
        </p:spPr>
        <p:txBody>
          <a:bodyPr wrap="none" rtlCol="0">
            <a:spAutoFit/>
          </a:bodyPr>
          <a:lstStyle/>
          <a:p>
            <a:r>
              <a:rPr lang="en-US" dirty="0" smtClean="0"/>
              <a:t>The First </a:t>
            </a:r>
            <a:r>
              <a:rPr lang="en-US" dirty="0" err="1" smtClean="0"/>
              <a:t>MetadataMobile</a:t>
            </a:r>
            <a:endParaRPr lang="en-US" dirty="0" smtClean="0"/>
          </a:p>
          <a:p>
            <a:r>
              <a:rPr lang="en-US" dirty="0" smtClean="0"/>
              <a:t>(now driving </a:t>
            </a:r>
            <a:r>
              <a:rPr lang="en-US" dirty="0" err="1" smtClean="0"/>
              <a:t>MetadataMobile</a:t>
            </a:r>
            <a:r>
              <a:rPr lang="en-US" dirty="0" smtClean="0"/>
              <a:t> 2.0)</a:t>
            </a:r>
            <a:endParaRPr lang="en-US" dirty="0"/>
          </a:p>
        </p:txBody>
      </p:sp>
      <p:sp>
        <p:nvSpPr>
          <p:cNvPr id="2" name="Footer Placeholder 1"/>
          <p:cNvSpPr>
            <a:spLocks noGrp="1"/>
          </p:cNvSpPr>
          <p:nvPr>
            <p:ph type="ftr" sz="quarter" idx="11"/>
          </p:nvPr>
        </p:nvSpPr>
        <p:spPr/>
        <p:txBody>
          <a:bodyPr/>
          <a:lstStyle/>
          <a:p>
            <a:r>
              <a:rPr lang="en-US" smtClean="0"/>
              <a:t>CEAL, Chicago (Mar. 2015)</a:t>
            </a:r>
            <a:endParaRPr lang="en-US"/>
          </a:p>
        </p:txBody>
      </p:sp>
      <p:sp>
        <p:nvSpPr>
          <p:cNvPr id="3" name="Slide Number Placeholder 2"/>
          <p:cNvSpPr>
            <a:spLocks noGrp="1"/>
          </p:cNvSpPr>
          <p:nvPr>
            <p:ph type="sldNum" sz="quarter" idx="12"/>
          </p:nvPr>
        </p:nvSpPr>
        <p:spPr/>
        <p:txBody>
          <a:bodyPr/>
          <a:lstStyle/>
          <a:p>
            <a:fld id="{076629CB-7937-4506-A327-ACF88B95BB03}" type="slidenum">
              <a:rPr lang="en-US" smtClean="0"/>
              <a:t>43</a:t>
            </a:fld>
            <a:endParaRPr lang="en-US"/>
          </a:p>
        </p:txBody>
      </p:sp>
    </p:spTree>
    <p:extLst>
      <p:ext uri="{BB962C8B-B14F-4D97-AF65-F5344CB8AC3E}">
        <p14:creationId xmlns:p14="http://schemas.microsoft.com/office/powerpoint/2010/main" val="114575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104" y="711901"/>
            <a:ext cx="7917792" cy="5047535"/>
          </a:xfrm>
          <a:prstGeom prst="rect">
            <a:avLst/>
          </a:prstGeom>
          <a:solidFill>
            <a:schemeClr val="bg1"/>
          </a:solidFill>
          <a:ln w="38100" cmpd="sng">
            <a:solidFill>
              <a:srgbClr val="FFB91D"/>
            </a:solidFill>
          </a:ln>
        </p:spPr>
        <p:txBody>
          <a:bodyPr wrap="square">
            <a:spAutoFit/>
          </a:bodyPr>
          <a:lstStyle/>
          <a:p>
            <a:r>
              <a:rPr lang="en-US" sz="2400" dirty="0" smtClean="0"/>
              <a:t>“Today, we face another significant time of change that is being prompted by today’s library user. This user no longer visits the physical library as his primary source of information, but seeks and creates information while connected to the global computer network. The change that libraries will need to make in response must include the transformation of the library’s public catalog from a stand-alone database of bibliographic records to a highly hyperlinked data set that can interact with information resources on the World Wide Web. The library data can then be integrated into the virtual working spaces of the users served by the library.”</a:t>
            </a:r>
          </a:p>
          <a:p>
            <a:endParaRPr lang="en-US" sz="2000" dirty="0" smtClean="0"/>
          </a:p>
          <a:p>
            <a:r>
              <a:rPr lang="en-US" sz="1400" i="1" dirty="0" smtClean="0"/>
              <a:t>--Karen Coyle, Understanding the Semantic Web: Bibliographic Data and Metadata, Jan. 2010</a:t>
            </a:r>
            <a:endParaRPr lang="en-US" sz="1400" i="1" dirty="0"/>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5" name="Slide Number Placeholder 4"/>
          <p:cNvSpPr>
            <a:spLocks noGrp="1"/>
          </p:cNvSpPr>
          <p:nvPr>
            <p:ph type="sldNum" sz="quarter" idx="12"/>
          </p:nvPr>
        </p:nvSpPr>
        <p:spPr/>
        <p:txBody>
          <a:bodyPr/>
          <a:lstStyle/>
          <a:p>
            <a:fld id="{4153B264-CDD5-B041-926A-1BD5E90538B0}" type="slidenum">
              <a:rPr lang="en-US" smtClean="0"/>
              <a:t>5</a:t>
            </a:fld>
            <a:endParaRPr lang="en-US"/>
          </a:p>
        </p:txBody>
      </p:sp>
    </p:spTree>
    <p:extLst>
      <p:ext uri="{BB962C8B-B14F-4D97-AF65-F5344CB8AC3E}">
        <p14:creationId xmlns:p14="http://schemas.microsoft.com/office/powerpoint/2010/main" val="1471575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Questionable Assumptions?</a:t>
            </a:r>
            <a:endParaRPr lang="en-US" dirty="0"/>
          </a:p>
        </p:txBody>
      </p:sp>
      <p:sp>
        <p:nvSpPr>
          <p:cNvPr id="3" name="Content Placeholder 2"/>
          <p:cNvSpPr>
            <a:spLocks noGrp="1"/>
          </p:cNvSpPr>
          <p:nvPr>
            <p:ph idx="1"/>
          </p:nvPr>
        </p:nvSpPr>
        <p:spPr/>
        <p:txBody>
          <a:bodyPr>
            <a:normAutofit/>
          </a:bodyPr>
          <a:lstStyle/>
          <a:p>
            <a:r>
              <a:rPr lang="en-US" dirty="0" smtClean="0"/>
              <a:t>We’re going to continue to build records for library catalogs</a:t>
            </a:r>
          </a:p>
          <a:p>
            <a:r>
              <a:rPr lang="en-US" dirty="0" smtClean="0"/>
              <a:t>We’ve always shared ‘records’ in cataloging, and that’s still the right way to share data</a:t>
            </a:r>
          </a:p>
          <a:p>
            <a:r>
              <a:rPr lang="en-US" dirty="0" smtClean="0"/>
              <a:t>The </a:t>
            </a:r>
            <a:r>
              <a:rPr lang="en-US" dirty="0"/>
              <a:t>proliferation of metadata formats is a bad thing</a:t>
            </a:r>
          </a:p>
          <a:p>
            <a:r>
              <a:rPr lang="en-US" dirty="0" smtClean="0"/>
              <a:t>The choice of the ‘right metadata format’ (e.g., DC, MODS, RDA, etc.) is critically important</a:t>
            </a:r>
          </a:p>
          <a:p>
            <a:r>
              <a:rPr lang="en-US" dirty="0" smtClean="0"/>
              <a:t>The ‘old’ way of cataloging materials one-at-a-time always produces better quality data than any other method</a:t>
            </a:r>
          </a:p>
          <a:p>
            <a:endParaRPr lang="en-US" dirty="0"/>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6" name="Slide Number Placeholder 5"/>
          <p:cNvSpPr>
            <a:spLocks noGrp="1"/>
          </p:cNvSpPr>
          <p:nvPr>
            <p:ph type="sldNum" sz="quarter" idx="12"/>
          </p:nvPr>
        </p:nvSpPr>
        <p:spPr/>
        <p:txBody>
          <a:bodyPr/>
          <a:lstStyle/>
          <a:p>
            <a:fld id="{4153B264-CDD5-B041-926A-1BD5E90538B0}" type="slidenum">
              <a:rPr lang="en-US" smtClean="0"/>
              <a:t>6</a:t>
            </a:fld>
            <a:endParaRPr lang="en-US"/>
          </a:p>
        </p:txBody>
      </p:sp>
    </p:spTree>
    <p:extLst>
      <p:ext uri="{BB962C8B-B14F-4D97-AF65-F5344CB8AC3E}">
        <p14:creationId xmlns:p14="http://schemas.microsoft.com/office/powerpoint/2010/main" val="26436687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Linked Open Data?</a:t>
            </a:r>
            <a:endParaRPr lang="en-US" dirty="0"/>
          </a:p>
        </p:txBody>
      </p:sp>
      <p:sp>
        <p:nvSpPr>
          <p:cNvPr id="8" name="Content Placeholder 7"/>
          <p:cNvSpPr>
            <a:spLocks noGrp="1"/>
          </p:cNvSpPr>
          <p:nvPr>
            <p:ph idx="1"/>
          </p:nvPr>
        </p:nvSpPr>
        <p:spPr/>
        <p:txBody>
          <a:bodyPr>
            <a:normAutofit/>
          </a:bodyPr>
          <a:lstStyle/>
          <a:p>
            <a:r>
              <a:rPr lang="en-US" dirty="0" smtClean="0"/>
              <a:t>The current Web is primarily a Web of </a:t>
            </a:r>
            <a:r>
              <a:rPr lang="en-US" b="1" dirty="0" smtClean="0"/>
              <a:t>DOCUMENTS</a:t>
            </a:r>
            <a:r>
              <a:rPr lang="en-US" dirty="0" smtClean="0"/>
              <a:t>, where URLs embedded in documents link to other documents. The Semantic Web is a Web of </a:t>
            </a:r>
            <a:r>
              <a:rPr lang="en-US" b="1" dirty="0" smtClean="0"/>
              <a:t>DATA</a:t>
            </a:r>
            <a:r>
              <a:rPr lang="en-US" dirty="0" smtClean="0"/>
              <a:t> that exists outside of documents, and focuses on </a:t>
            </a:r>
            <a:r>
              <a:rPr lang="en-US" i="1" dirty="0" smtClean="0"/>
              <a:t>meaning </a:t>
            </a:r>
            <a:r>
              <a:rPr lang="en-US" dirty="0" smtClean="0"/>
              <a:t>or semantics</a:t>
            </a:r>
          </a:p>
          <a:p>
            <a:r>
              <a:rPr lang="en-US" dirty="0" smtClean="0"/>
              <a:t>RDF is a general-purpose framework that provides structured, machine-understandable metadata for the Web</a:t>
            </a:r>
            <a:endParaRPr lang="en-US" dirty="0"/>
          </a:p>
          <a:p>
            <a:r>
              <a:rPr lang="en-US" dirty="0" smtClean="0"/>
              <a:t>RDF Schemas (RDFS) and</a:t>
            </a:r>
            <a:r>
              <a:rPr lang="en-US" dirty="0"/>
              <a:t>/or Web Ontology Language (OWL) describe </a:t>
            </a:r>
            <a:r>
              <a:rPr lang="en-US" dirty="0" smtClean="0"/>
              <a:t>the meaning of each property name</a:t>
            </a:r>
          </a:p>
          <a:p>
            <a:r>
              <a:rPr lang="en-US" dirty="0" smtClean="0"/>
              <a:t>Metadata vocabularies can be developed and/or extended without central coordination</a:t>
            </a:r>
          </a:p>
        </p:txBody>
      </p:sp>
      <p:sp>
        <p:nvSpPr>
          <p:cNvPr id="3" name="Footer Placeholder 2"/>
          <p:cNvSpPr>
            <a:spLocks noGrp="1"/>
          </p:cNvSpPr>
          <p:nvPr>
            <p:ph type="ftr" sz="quarter" idx="11"/>
          </p:nvPr>
        </p:nvSpPr>
        <p:spPr/>
        <p:txBody>
          <a:bodyPr/>
          <a:lstStyle/>
          <a:p>
            <a:r>
              <a:rPr lang="en-US" smtClean="0"/>
              <a:t>CEAL, Chicago (Mar. 2015)</a:t>
            </a:r>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7</a:t>
            </a:fld>
            <a:endParaRPr lang="en-US"/>
          </a:p>
        </p:txBody>
      </p:sp>
    </p:spTree>
    <p:extLst>
      <p:ext uri="{BB962C8B-B14F-4D97-AF65-F5344CB8AC3E}">
        <p14:creationId xmlns:p14="http://schemas.microsoft.com/office/powerpoint/2010/main" val="106103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Model of ‘the World’ /XML</a:t>
            </a:r>
            <a:endParaRPr lang="en-US" dirty="0"/>
          </a:p>
        </p:txBody>
      </p:sp>
      <p:sp>
        <p:nvSpPr>
          <p:cNvPr id="2" name="Content Placeholder 1"/>
          <p:cNvSpPr>
            <a:spLocks noGrp="1"/>
          </p:cNvSpPr>
          <p:nvPr>
            <p:ph idx="1"/>
          </p:nvPr>
        </p:nvSpPr>
        <p:spPr/>
        <p:txBody>
          <a:bodyPr>
            <a:normAutofit/>
          </a:bodyPr>
          <a:lstStyle/>
          <a:p>
            <a:r>
              <a:rPr lang="en-US" sz="2800" dirty="0" smtClean="0"/>
              <a:t>XML assumes a 'closed' world (domain), usually defined by a schema:</a:t>
            </a:r>
          </a:p>
          <a:p>
            <a:pPr lvl="1"/>
            <a:r>
              <a:rPr lang="en-US" sz="2800" dirty="0" smtClean="0"/>
              <a:t>"We know all of the data describing this resource. The single description must be a valid document according to our schema. The data </a:t>
            </a:r>
            <a:r>
              <a:rPr lang="en-US" sz="2800" i="1" dirty="0" smtClean="0"/>
              <a:t>must be </a:t>
            </a:r>
            <a:r>
              <a:rPr lang="en-US" sz="2800" b="1" i="1" dirty="0" smtClean="0"/>
              <a:t>valid.”</a:t>
            </a:r>
          </a:p>
          <a:p>
            <a:pPr lvl="1"/>
            <a:r>
              <a:rPr lang="en-US" sz="3400" dirty="0" smtClean="0">
                <a:solidFill>
                  <a:schemeClr val="accent5"/>
                </a:solidFill>
              </a:rPr>
              <a:t>XML's document model provides a neat equivalence to a metadata 'record’</a:t>
            </a:r>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4" name="Slide Number Placeholder 3"/>
          <p:cNvSpPr>
            <a:spLocks noGrp="1"/>
          </p:cNvSpPr>
          <p:nvPr>
            <p:ph type="sldNum" sz="quarter" idx="12"/>
          </p:nvPr>
        </p:nvSpPr>
        <p:spPr/>
        <p:txBody>
          <a:bodyPr/>
          <a:lstStyle/>
          <a:p>
            <a:fld id="{89963262-195A-BF4E-8BC2-A644CDDDF259}" type="slidenum">
              <a:rPr lang="en-US" smtClean="0"/>
              <a:pPr/>
              <a:t>8</a:t>
            </a:fld>
            <a:endParaRPr lang="en-US"/>
          </a:p>
        </p:txBody>
      </p:sp>
    </p:spTree>
    <p:extLst>
      <p:ext uri="{BB962C8B-B14F-4D97-AF65-F5344CB8AC3E}">
        <p14:creationId xmlns:p14="http://schemas.microsoft.com/office/powerpoint/2010/main" val="3614545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Model of ‘the World’ /RDF</a:t>
            </a:r>
            <a:endParaRPr lang="en-US" dirty="0"/>
          </a:p>
        </p:txBody>
      </p:sp>
      <p:sp>
        <p:nvSpPr>
          <p:cNvPr id="2" name="Content Placeholder 1"/>
          <p:cNvSpPr>
            <a:spLocks noGrp="1"/>
          </p:cNvSpPr>
          <p:nvPr>
            <p:ph idx="1"/>
          </p:nvPr>
        </p:nvSpPr>
        <p:spPr>
          <a:ln w="38100" cmpd="sng">
            <a:noFill/>
          </a:ln>
        </p:spPr>
        <p:txBody>
          <a:bodyPr>
            <a:normAutofit fontScale="92500" lnSpcReduction="10000"/>
          </a:bodyPr>
          <a:lstStyle/>
          <a:p>
            <a:r>
              <a:rPr lang="en-US" sz="2800" dirty="0" smtClean="0"/>
              <a:t>RDF assumes an 'open' world:</a:t>
            </a:r>
          </a:p>
          <a:p>
            <a:pPr lvl="1"/>
            <a:r>
              <a:rPr lang="en-US" sz="2800" dirty="0" smtClean="0"/>
              <a:t>"There's an infinite amount of unknown data describing this resource yet to be discovered. It will come from an infinite number of providers. There will be an infinite number of descriptions. Those descriptions must be </a:t>
            </a:r>
            <a:r>
              <a:rPr lang="en-US" sz="2800" b="1" dirty="0" smtClean="0"/>
              <a:t>consistent."</a:t>
            </a:r>
          </a:p>
          <a:p>
            <a:pPr lvl="1"/>
            <a:r>
              <a:rPr lang="en-US" sz="3400" dirty="0" err="1" smtClean="0">
                <a:solidFill>
                  <a:schemeClr val="accent4"/>
                </a:solidFill>
              </a:rPr>
              <a:t>RDF's</a:t>
            </a:r>
            <a:r>
              <a:rPr lang="en-US" sz="3400" dirty="0" smtClean="0">
                <a:solidFill>
                  <a:schemeClr val="accent4"/>
                </a:solidFill>
              </a:rPr>
              <a:t> statement-oriented data model has no notion of 'record’ (rather, statements can be </a:t>
            </a:r>
            <a:r>
              <a:rPr lang="en-US" sz="3400" i="1" dirty="0" smtClean="0">
                <a:solidFill>
                  <a:schemeClr val="accent4"/>
                </a:solidFill>
              </a:rPr>
              <a:t>aggregated </a:t>
            </a:r>
            <a:r>
              <a:rPr lang="en-US" sz="3400" dirty="0" smtClean="0">
                <a:solidFill>
                  <a:schemeClr val="accent4"/>
                </a:solidFill>
              </a:rPr>
              <a:t>for a fuller description of a resource)</a:t>
            </a:r>
            <a:endParaRPr lang="en-US" sz="3400" b="1" i="1" dirty="0" smtClean="0">
              <a:solidFill>
                <a:schemeClr val="accent4"/>
              </a:solidFill>
            </a:endParaRPr>
          </a:p>
        </p:txBody>
      </p:sp>
      <p:sp>
        <p:nvSpPr>
          <p:cNvPr id="5" name="Footer Placeholder 4"/>
          <p:cNvSpPr>
            <a:spLocks noGrp="1"/>
          </p:cNvSpPr>
          <p:nvPr>
            <p:ph type="ftr" sz="quarter" idx="11"/>
          </p:nvPr>
        </p:nvSpPr>
        <p:spPr/>
        <p:txBody>
          <a:bodyPr/>
          <a:lstStyle/>
          <a:p>
            <a:r>
              <a:rPr lang="en-US" smtClean="0"/>
              <a:t>CEAL, Chicago (Mar. 2015)</a:t>
            </a:r>
            <a:endParaRPr lang="en-US"/>
          </a:p>
        </p:txBody>
      </p:sp>
      <p:sp>
        <p:nvSpPr>
          <p:cNvPr id="4" name="Slide Number Placeholder 3"/>
          <p:cNvSpPr>
            <a:spLocks noGrp="1"/>
          </p:cNvSpPr>
          <p:nvPr>
            <p:ph type="sldNum" sz="quarter" idx="12"/>
          </p:nvPr>
        </p:nvSpPr>
        <p:spPr/>
        <p:txBody>
          <a:bodyPr/>
          <a:lstStyle/>
          <a:p>
            <a:fld id="{89963262-195A-BF4E-8BC2-A644CDDDF259}" type="slidenum">
              <a:rPr lang="en-US" smtClean="0"/>
              <a:pPr/>
              <a:t>9</a:t>
            </a:fld>
            <a:endParaRPr lang="en-US"/>
          </a:p>
        </p:txBody>
      </p:sp>
    </p:spTree>
    <p:extLst>
      <p:ext uri="{BB962C8B-B14F-4D97-AF65-F5344CB8AC3E}">
        <p14:creationId xmlns:p14="http://schemas.microsoft.com/office/powerpoint/2010/main" val="15723359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32382</TotalTime>
  <Words>4082</Words>
  <Application>Microsoft Macintosh PowerPoint</Application>
  <PresentationFormat>On-screen Show (4:3)</PresentationFormat>
  <Paragraphs>329</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Saddle</vt:lpstr>
      <vt:lpstr>Why Must We Change?</vt:lpstr>
      <vt:lpstr>Questioning Our Metadata Ideas</vt:lpstr>
      <vt:lpstr>PowerPoint Presentation</vt:lpstr>
      <vt:lpstr>PowerPoint Presentation</vt:lpstr>
      <vt:lpstr>PowerPoint Presentation</vt:lpstr>
      <vt:lpstr>Questionable Assumptions?</vt:lpstr>
      <vt:lpstr>Why Linked Open Data?</vt:lpstr>
      <vt:lpstr>Model of ‘the World’ /XML</vt:lpstr>
      <vt:lpstr>Model of ‘the World’ /RDF</vt:lpstr>
      <vt:lpstr>What is Linked Open Data?</vt:lpstr>
      <vt:lpstr>Five        Linked Data</vt:lpstr>
      <vt:lpstr>PowerPoint Presentation</vt:lpstr>
      <vt:lpstr>PowerPoint Presentation</vt:lpstr>
      <vt:lpstr>Where do the identifiers in that picture come from?</vt:lpstr>
      <vt:lpstr>Warning: Linked Data is Inherently Chaotic</vt:lpstr>
      <vt:lpstr>Let’s Look at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Mapping Our Way Around</vt:lpstr>
      <vt:lpstr>PowerPoint Presentation</vt:lpstr>
      <vt:lpstr>Will This Shift Cost Too Much? Not Necessarily!</vt:lpstr>
      <vt:lpstr>Strategic Imperatives</vt:lpstr>
      <vt:lpstr>Notes on Planning</vt:lpstr>
      <vt:lpstr>PowerPoint Presentation</vt:lpstr>
      <vt:lpstr>Additional Resources</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Ahead …</dc:title>
  <dc:creator>Diane Hillmann</dc:creator>
  <cp:lastModifiedBy>Hyun Kim</cp:lastModifiedBy>
  <cp:revision>109</cp:revision>
  <dcterms:created xsi:type="dcterms:W3CDTF">2014-11-17T17:30:37Z</dcterms:created>
  <dcterms:modified xsi:type="dcterms:W3CDTF">2015-05-12T05:45:53Z</dcterms:modified>
</cp:coreProperties>
</file>